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6" r:id="rId2"/>
    <p:sldId id="257" r:id="rId3"/>
    <p:sldId id="258" r:id="rId4"/>
    <p:sldId id="259" r:id="rId5"/>
    <p:sldId id="276" r:id="rId6"/>
    <p:sldId id="261" r:id="rId7"/>
    <p:sldId id="277" r:id="rId8"/>
    <p:sldId id="285" r:id="rId9"/>
    <p:sldId id="278" r:id="rId10"/>
    <p:sldId id="279" r:id="rId11"/>
    <p:sldId id="284" r:id="rId12"/>
    <p:sldId id="280" r:id="rId13"/>
    <p:sldId id="286" r:id="rId14"/>
    <p:sldId id="281" r:id="rId15"/>
    <p:sldId id="282" r:id="rId16"/>
    <p:sldId id="283" r:id="rId17"/>
    <p:sldId id="287" r:id="rId18"/>
    <p:sldId id="262" r:id="rId19"/>
    <p:sldId id="275" r:id="rId20"/>
    <p:sldId id="274" r:id="rId21"/>
    <p:sldId id="268"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79" autoAdjust="0"/>
    <p:restoredTop sz="86410"/>
  </p:normalViewPr>
  <p:slideViewPr>
    <p:cSldViewPr>
      <p:cViewPr varScale="1">
        <p:scale>
          <a:sx n="86" d="100"/>
          <a:sy n="86" d="100"/>
        </p:scale>
        <p:origin x="1622" y="67"/>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5.jp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3C5521-6ED6-48B0-8AA8-E7779A0DEDB4}" type="datetimeFigureOut">
              <a:rPr lang="en-IN" smtClean="0"/>
              <a:t>04-09-2021</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649A8B-2988-4AC6-B8E5-EB2DD7C52201}" type="slidenum">
              <a:rPr lang="en-IN" smtClean="0"/>
              <a:t>‹#›</a:t>
            </a:fld>
            <a:endParaRPr lang="en-IN"/>
          </a:p>
        </p:txBody>
      </p:sp>
    </p:spTree>
    <p:extLst>
      <p:ext uri="{BB962C8B-B14F-4D97-AF65-F5344CB8AC3E}">
        <p14:creationId xmlns:p14="http://schemas.microsoft.com/office/powerpoint/2010/main" val="3382181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61CA89B-73E9-4634-906A-372D7DAAEC88}" type="datetime3">
              <a:rPr lang="en-US" smtClean="0"/>
              <a:t>4 September 2021</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3ED50A-77A2-4209-A1D7-0C22C65C2A87}" type="datetime3">
              <a:rPr lang="en-US" smtClean="0"/>
              <a:t>4 September 2021</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2D08FB2-9FE4-487D-965B-D0DA0A1DC7DD}" type="datetime3">
              <a:rPr lang="en-US" smtClean="0"/>
              <a:t>4 September 2021</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889CC6-BD01-4423-8B7B-6785AC6E038A}" type="datetime3">
              <a:rPr lang="en-US" smtClean="0"/>
              <a:t>4 September 2021</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E0E605F-490B-452B-8B05-14314302746A}" type="datetime3">
              <a:rPr lang="en-US" smtClean="0"/>
              <a:t>4 September 2021</a:t>
            </a:fld>
            <a:endParaRPr lang="en-US"/>
          </a:p>
        </p:txBody>
      </p:sp>
      <p:sp>
        <p:nvSpPr>
          <p:cNvPr id="6" name="Footer Placeholder 5"/>
          <p:cNvSpPr>
            <a:spLocks noGrp="1"/>
          </p:cNvSpPr>
          <p:nvPr>
            <p:ph type="ftr" sz="quarter" idx="11"/>
          </p:nvPr>
        </p:nvSpPr>
        <p:spPr/>
        <p:txBody>
          <a:bodyPr/>
          <a:lstStyle/>
          <a:p>
            <a:r>
              <a:rPr lang="en-IN"/>
              <a:t>Computer Engineering Dept. MPSTME, Mumbai Campus </a:t>
            </a:r>
            <a:endParaRPr lang="en-US"/>
          </a:p>
        </p:txBody>
      </p:sp>
      <p:sp>
        <p:nvSpPr>
          <p:cNvPr id="7" name="Slide Number Placeholder 6"/>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E198B09-D047-4D3B-9154-76668E802024}" type="datetime3">
              <a:rPr lang="en-US" smtClean="0"/>
              <a:t>4 September 2021</a:t>
            </a:fld>
            <a:endParaRPr lang="en-US"/>
          </a:p>
        </p:txBody>
      </p:sp>
      <p:sp>
        <p:nvSpPr>
          <p:cNvPr id="8" name="Footer Placeholder 7"/>
          <p:cNvSpPr>
            <a:spLocks noGrp="1"/>
          </p:cNvSpPr>
          <p:nvPr>
            <p:ph type="ftr" sz="quarter" idx="11"/>
          </p:nvPr>
        </p:nvSpPr>
        <p:spPr/>
        <p:txBody>
          <a:bodyPr/>
          <a:lstStyle/>
          <a:p>
            <a:r>
              <a:rPr lang="en-IN"/>
              <a:t>Computer Engineering Dept. MPSTME, Mumbai Campus </a:t>
            </a:r>
            <a:endParaRPr lang="en-US"/>
          </a:p>
        </p:txBody>
      </p:sp>
      <p:sp>
        <p:nvSpPr>
          <p:cNvPr id="9" name="Slide Number Placeholder 8"/>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219AB13-D051-4954-9051-64825C74F75A}" type="datetime3">
              <a:rPr lang="en-US" smtClean="0"/>
              <a:t>4 September 2021</a:t>
            </a:fld>
            <a:endParaRPr lang="en-US"/>
          </a:p>
        </p:txBody>
      </p:sp>
      <p:sp>
        <p:nvSpPr>
          <p:cNvPr id="4" name="Footer Placeholder 3"/>
          <p:cNvSpPr>
            <a:spLocks noGrp="1"/>
          </p:cNvSpPr>
          <p:nvPr>
            <p:ph type="ftr" sz="quarter" idx="11"/>
          </p:nvPr>
        </p:nvSpPr>
        <p:spPr/>
        <p:txBody>
          <a:bodyPr/>
          <a:lstStyle/>
          <a:p>
            <a:r>
              <a:rPr lang="en-IN"/>
              <a:t>Computer Engineering Dept. MPSTME, Mumbai Campus </a:t>
            </a:r>
            <a:endParaRPr lang="en-US"/>
          </a:p>
        </p:txBody>
      </p:sp>
      <p:sp>
        <p:nvSpPr>
          <p:cNvPr id="5" name="Slide Number Placeholder 4"/>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637D31-5CC0-4E67-88E7-00FF86610318}" type="datetime3">
              <a:rPr lang="en-US" smtClean="0"/>
              <a:t>4 September 2021</a:t>
            </a:fld>
            <a:endParaRPr lang="en-US"/>
          </a:p>
        </p:txBody>
      </p:sp>
      <p:sp>
        <p:nvSpPr>
          <p:cNvPr id="3" name="Footer Placeholder 2"/>
          <p:cNvSpPr>
            <a:spLocks noGrp="1"/>
          </p:cNvSpPr>
          <p:nvPr>
            <p:ph type="ftr" sz="quarter" idx="11"/>
          </p:nvPr>
        </p:nvSpPr>
        <p:spPr/>
        <p:txBody>
          <a:bodyPr/>
          <a:lstStyle/>
          <a:p>
            <a:r>
              <a:rPr lang="en-IN"/>
              <a:t>Computer Engineering Dept. MPSTME, Mumbai Campus </a:t>
            </a:r>
            <a:endParaRPr lang="en-US"/>
          </a:p>
        </p:txBody>
      </p:sp>
      <p:sp>
        <p:nvSpPr>
          <p:cNvPr id="4" name="Slide Number Placeholder 3"/>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6E2FCAE-7BB8-4D70-9DA7-22EB6F9CEFAD}" type="datetime3">
              <a:rPr lang="en-US" smtClean="0"/>
              <a:t>4 September 2021</a:t>
            </a:fld>
            <a:endParaRPr lang="en-US"/>
          </a:p>
        </p:txBody>
      </p:sp>
      <p:sp>
        <p:nvSpPr>
          <p:cNvPr id="6" name="Footer Placeholder 5"/>
          <p:cNvSpPr>
            <a:spLocks noGrp="1"/>
          </p:cNvSpPr>
          <p:nvPr>
            <p:ph type="ftr" sz="quarter" idx="11"/>
          </p:nvPr>
        </p:nvSpPr>
        <p:spPr/>
        <p:txBody>
          <a:bodyPr/>
          <a:lstStyle/>
          <a:p>
            <a:r>
              <a:rPr lang="en-IN"/>
              <a:t>Computer Engineering Dept. MPSTME, Mumbai Campus </a:t>
            </a:r>
            <a:endParaRPr lang="en-US"/>
          </a:p>
        </p:txBody>
      </p:sp>
      <p:sp>
        <p:nvSpPr>
          <p:cNvPr id="7" name="Slide Number Placeholder 6"/>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EB2C22-3D65-435D-9A2D-35A61489EA27}" type="datetime3">
              <a:rPr lang="en-US" smtClean="0"/>
              <a:t>4 September 2021</a:t>
            </a:fld>
            <a:endParaRPr lang="en-US"/>
          </a:p>
        </p:txBody>
      </p:sp>
      <p:sp>
        <p:nvSpPr>
          <p:cNvPr id="6" name="Footer Placeholder 5"/>
          <p:cNvSpPr>
            <a:spLocks noGrp="1"/>
          </p:cNvSpPr>
          <p:nvPr>
            <p:ph type="ftr" sz="quarter" idx="11"/>
          </p:nvPr>
        </p:nvSpPr>
        <p:spPr/>
        <p:txBody>
          <a:bodyPr/>
          <a:lstStyle/>
          <a:p>
            <a:r>
              <a:rPr lang="en-IN"/>
              <a:t>Computer Engineering Dept. MPSTME, Mumbai Campus </a:t>
            </a:r>
            <a:endParaRPr lang="en-US"/>
          </a:p>
        </p:txBody>
      </p:sp>
      <p:sp>
        <p:nvSpPr>
          <p:cNvPr id="7" name="Slide Number Placeholder 6"/>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295400"/>
            <a:ext cx="8229600" cy="9144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2286000"/>
            <a:ext cx="8229600" cy="407035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81396"/>
            <a:ext cx="21336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fld id="{2ECC0AC6-A0B5-4ADF-B745-250ADF97C92C}" type="datetime3">
              <a:rPr lang="en-US" smtClean="0"/>
              <a:t>4 September 2021</a:t>
            </a:fld>
            <a:endParaRPr lang="en-US" dirty="0"/>
          </a:p>
        </p:txBody>
      </p:sp>
      <p:sp>
        <p:nvSpPr>
          <p:cNvPr id="5" name="Footer Placeholder 4"/>
          <p:cNvSpPr>
            <a:spLocks noGrp="1"/>
          </p:cNvSpPr>
          <p:nvPr>
            <p:ph type="ftr" sz="quarter" idx="3"/>
          </p:nvPr>
        </p:nvSpPr>
        <p:spPr>
          <a:xfrm>
            <a:off x="3122488" y="6373546"/>
            <a:ext cx="2895600" cy="365125"/>
          </a:xfrm>
          <a:prstGeom prst="rect">
            <a:avLst/>
          </a:prstGeom>
        </p:spPr>
        <p:txBody>
          <a:bodyPr vert="horz" lIns="91440" tIns="45720" rIns="91440" bIns="45720" rtlCol="0" anchor="ctr"/>
          <a:lstStyle>
            <a:lvl1pPr algn="ctr">
              <a:defRPr sz="1050">
                <a:solidFill>
                  <a:schemeClr val="tx1">
                    <a:tint val="75000"/>
                  </a:schemeClr>
                </a:solidFill>
              </a:defRPr>
            </a:lvl1pPr>
          </a:lstStyle>
          <a:p>
            <a:r>
              <a:rPr lang="en-IN" dirty="0"/>
              <a:t>TIP Presentation, MBATECH  Computers,MPSTME</a:t>
            </a:r>
            <a:endParaRPr lang="en-US" dirty="0"/>
          </a:p>
        </p:txBody>
      </p:sp>
      <p:sp>
        <p:nvSpPr>
          <p:cNvPr id="6" name="Slide Number Placeholder 5"/>
          <p:cNvSpPr>
            <a:spLocks noGrp="1"/>
          </p:cNvSpPr>
          <p:nvPr>
            <p:ph type="sldNum" sz="quarter" idx="4"/>
          </p:nvPr>
        </p:nvSpPr>
        <p:spPr>
          <a:xfrm>
            <a:off x="6553200" y="6373546"/>
            <a:ext cx="21336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2C3BD0B-EB37-415E-A943-CA22315060B7}"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hf hdr="0"/>
  <p:txStyles>
    <p:titleStyle>
      <a:lvl1pPr algn="ctr" defTabSz="914400" rtl="0" eaLnBrk="1" latinLnBrk="0" hangingPunct="1">
        <a:spcBef>
          <a:spcPct val="0"/>
        </a:spcBef>
        <a:buNone/>
        <a:defRPr sz="36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Wingdings" panose="05000000000000000000" pitchFamily="2" charset="2"/>
        <a:buChar char="q"/>
        <a:defRPr sz="2400" kern="1200">
          <a:solidFill>
            <a:schemeClr val="tx1"/>
          </a:solidFill>
          <a:latin typeface="+mn-lt"/>
          <a:ea typeface="+mn-ea"/>
          <a:cs typeface="+mn-cs"/>
        </a:defRPr>
      </a:lvl1pPr>
      <a:lvl2pPr marL="742950" indent="-285750" algn="l" defTabSz="914400" rtl="0" eaLnBrk="1" latinLnBrk="0" hangingPunct="1">
        <a:spcBef>
          <a:spcPct val="200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088" y="990600"/>
            <a:ext cx="7772400" cy="1676400"/>
          </a:xfrm>
        </p:spPr>
        <p:txBody>
          <a:bodyPr/>
          <a:lstStyle/>
          <a:p>
            <a:r>
              <a:rPr lang="en-US" dirty="0">
                <a:solidFill>
                  <a:prstClr val="black"/>
                </a:solidFill>
              </a:rPr>
              <a:t>Technical Support</a:t>
            </a:r>
            <a:endParaRPr lang="en-IN" dirty="0"/>
          </a:p>
        </p:txBody>
      </p:sp>
      <p:sp>
        <p:nvSpPr>
          <p:cNvPr id="3" name="Subtitle 2"/>
          <p:cNvSpPr>
            <a:spLocks noGrp="1"/>
          </p:cNvSpPr>
          <p:nvPr>
            <p:ph type="subTitle" idx="1"/>
          </p:nvPr>
        </p:nvSpPr>
        <p:spPr>
          <a:xfrm>
            <a:off x="1141288" y="2667000"/>
            <a:ext cx="6858000" cy="3200400"/>
          </a:xfrm>
        </p:spPr>
        <p:txBody>
          <a:bodyPr>
            <a:normAutofit/>
          </a:bodyPr>
          <a:lstStyle/>
          <a:p>
            <a:pPr marL="342900" indent="-342900" algn="l">
              <a:buFont typeface="Arial" panose="020B0604020202020204" pitchFamily="34" charset="0"/>
              <a:buChar char="•"/>
            </a:pPr>
            <a:r>
              <a:rPr lang="en-IN" sz="2800" dirty="0">
                <a:solidFill>
                  <a:schemeClr val="tx1"/>
                </a:solidFill>
              </a:rPr>
              <a:t>Student Name: Dhruv Pathak</a:t>
            </a:r>
          </a:p>
          <a:p>
            <a:pPr marL="342900" indent="-342900" algn="l">
              <a:buFont typeface="Arial" panose="020B0604020202020204" pitchFamily="34" charset="0"/>
              <a:buChar char="•"/>
            </a:pPr>
            <a:r>
              <a:rPr lang="en-IN" sz="2800" dirty="0">
                <a:solidFill>
                  <a:schemeClr val="tx1"/>
                </a:solidFill>
              </a:rPr>
              <a:t>Roll No.: E008              SAP ID: 70021018074</a:t>
            </a:r>
          </a:p>
          <a:p>
            <a:pPr marL="342900" indent="-342900" algn="l">
              <a:buFont typeface="Arial" panose="020B0604020202020204" pitchFamily="34" charset="0"/>
              <a:buChar char="•"/>
            </a:pPr>
            <a:r>
              <a:rPr lang="en-IN" sz="2800" dirty="0">
                <a:solidFill>
                  <a:schemeClr val="tx1"/>
                </a:solidFill>
              </a:rPr>
              <a:t> B Tech Division – E</a:t>
            </a:r>
          </a:p>
          <a:p>
            <a:pPr marL="342900" indent="-342900" algn="l">
              <a:buFont typeface="Arial" panose="020B0604020202020204" pitchFamily="34" charset="0"/>
              <a:buChar char="•"/>
            </a:pPr>
            <a:r>
              <a:rPr lang="en-IN" sz="2800" dirty="0">
                <a:solidFill>
                  <a:schemeClr val="tx1"/>
                </a:solidFill>
              </a:rPr>
              <a:t>TIP Organization:  </a:t>
            </a:r>
            <a:r>
              <a:rPr lang="en-IN" sz="2800" dirty="0" err="1">
                <a:solidFill>
                  <a:schemeClr val="tx1"/>
                </a:solidFill>
              </a:rPr>
              <a:t>PBOPlus</a:t>
            </a:r>
            <a:endParaRPr lang="en-IN" sz="2800" dirty="0">
              <a:solidFill>
                <a:schemeClr val="tx1"/>
              </a:solidFill>
            </a:endParaRPr>
          </a:p>
          <a:p>
            <a:pPr marL="342900" indent="-342900" algn="l">
              <a:buFont typeface="Arial" panose="020B0604020202020204" pitchFamily="34" charset="0"/>
              <a:buChar char="•"/>
            </a:pPr>
            <a:r>
              <a:rPr lang="en-IN" sz="2800" dirty="0">
                <a:solidFill>
                  <a:schemeClr val="tx1"/>
                </a:solidFill>
              </a:rPr>
              <a:t>Industry Mentor: Mr. </a:t>
            </a:r>
            <a:r>
              <a:rPr lang="en-IN" sz="2800" dirty="0" err="1">
                <a:solidFill>
                  <a:schemeClr val="tx1"/>
                </a:solidFill>
              </a:rPr>
              <a:t>Karunesh</a:t>
            </a:r>
            <a:r>
              <a:rPr lang="en-IN" sz="2800" dirty="0">
                <a:solidFill>
                  <a:schemeClr val="tx1"/>
                </a:solidFill>
              </a:rPr>
              <a:t> Jha</a:t>
            </a:r>
          </a:p>
          <a:p>
            <a:pPr marL="342900" indent="-342900" algn="l">
              <a:buFont typeface="Arial" panose="020B0604020202020204" pitchFamily="34" charset="0"/>
              <a:buChar char="•"/>
            </a:pPr>
            <a:r>
              <a:rPr lang="en-IN" sz="2800" dirty="0">
                <a:solidFill>
                  <a:schemeClr val="tx1"/>
                </a:solidFill>
              </a:rPr>
              <a:t>Faculty Mentor: Prof Mohini Reddy</a:t>
            </a:r>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1</a:t>
            </a:fld>
            <a:endParaRPr lang="en-US"/>
          </a:p>
        </p:txBody>
      </p:sp>
    </p:spTree>
    <p:extLst>
      <p:ext uri="{BB962C8B-B14F-4D97-AF65-F5344CB8AC3E}">
        <p14:creationId xmlns:p14="http://schemas.microsoft.com/office/powerpoint/2010/main" val="1618781872"/>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2399A-6C9E-4125-BC42-2C06039B3A6D}"/>
              </a:ext>
            </a:extLst>
          </p:cNvPr>
          <p:cNvSpPr>
            <a:spLocks noGrp="1"/>
          </p:cNvSpPr>
          <p:nvPr>
            <p:ph type="title"/>
          </p:nvPr>
        </p:nvSpPr>
        <p:spPr/>
        <p:txBody>
          <a:bodyPr/>
          <a:lstStyle/>
          <a:p>
            <a:r>
              <a:rPr lang="en-IN" dirty="0"/>
              <a:t>Part 1: Smart Lights (LEDs)</a:t>
            </a:r>
          </a:p>
        </p:txBody>
      </p:sp>
      <p:sp>
        <p:nvSpPr>
          <p:cNvPr id="3" name="Content Placeholder 2">
            <a:extLst>
              <a:ext uri="{FF2B5EF4-FFF2-40B4-BE49-F238E27FC236}">
                <a16:creationId xmlns:a16="http://schemas.microsoft.com/office/drawing/2014/main" id="{AD0639C3-4B85-4351-8783-26773673F97F}"/>
              </a:ext>
            </a:extLst>
          </p:cNvPr>
          <p:cNvSpPr>
            <a:spLocks noGrp="1"/>
          </p:cNvSpPr>
          <p:nvPr>
            <p:ph idx="1"/>
          </p:nvPr>
        </p:nvSpPr>
        <p:spPr/>
        <p:txBody>
          <a:bodyPr>
            <a:normAutofit/>
          </a:bodyPr>
          <a:lstStyle/>
          <a:p>
            <a:r>
              <a:rPr lang="en-US" sz="1600" b="0" i="0" u="none" strike="noStrike" baseline="0" dirty="0">
                <a:solidFill>
                  <a:srgbClr val="000000"/>
                </a:solidFill>
              </a:rPr>
              <a:t>Basic LED module connected to a Raspberry Pi can easily control the status (ON / OFF) of the LED, its behaviors (BLINKING) and its illumination (BRIGHTNESS) from simple code. These help in Smart IoT Lights implementation. </a:t>
            </a:r>
            <a:endParaRPr lang="en-IN" sz="2000" dirty="0"/>
          </a:p>
        </p:txBody>
      </p:sp>
      <p:sp>
        <p:nvSpPr>
          <p:cNvPr id="4" name="Date Placeholder 3">
            <a:extLst>
              <a:ext uri="{FF2B5EF4-FFF2-40B4-BE49-F238E27FC236}">
                <a16:creationId xmlns:a16="http://schemas.microsoft.com/office/drawing/2014/main" id="{C3E33F82-AE14-41C1-BCE4-1EE12376513B}"/>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FDDBD15A-8A9C-4563-899A-142B74D08AB2}"/>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94D6B83B-37B4-4EDF-B76D-579DDB7E47CF}"/>
              </a:ext>
            </a:extLst>
          </p:cNvPr>
          <p:cNvSpPr>
            <a:spLocks noGrp="1"/>
          </p:cNvSpPr>
          <p:nvPr>
            <p:ph type="sldNum" sz="quarter" idx="12"/>
          </p:nvPr>
        </p:nvSpPr>
        <p:spPr/>
        <p:txBody>
          <a:bodyPr/>
          <a:lstStyle/>
          <a:p>
            <a:fld id="{CD173756-56D4-480A-AE5D-4130879C57F5}" type="slidenum">
              <a:rPr lang="en-US" smtClean="0"/>
              <a:t>10</a:t>
            </a:fld>
            <a:endParaRPr lang="en-US"/>
          </a:p>
        </p:txBody>
      </p:sp>
      <p:pic>
        <p:nvPicPr>
          <p:cNvPr id="9" name="Picture 8">
            <a:extLst>
              <a:ext uri="{FF2B5EF4-FFF2-40B4-BE49-F238E27FC236}">
                <a16:creationId xmlns:a16="http://schemas.microsoft.com/office/drawing/2014/main" id="{DAC3176E-11F0-47EE-B755-08F86AF2C995}"/>
              </a:ext>
            </a:extLst>
          </p:cNvPr>
          <p:cNvPicPr>
            <a:picLocks noChangeAspect="1"/>
          </p:cNvPicPr>
          <p:nvPr/>
        </p:nvPicPr>
        <p:blipFill>
          <a:blip r:embed="rId2"/>
          <a:stretch>
            <a:fillRect/>
          </a:stretch>
        </p:blipFill>
        <p:spPr>
          <a:xfrm>
            <a:off x="4745666" y="3289226"/>
            <a:ext cx="3615070" cy="2730532"/>
          </a:xfrm>
          <a:prstGeom prst="rect">
            <a:avLst/>
          </a:prstGeom>
        </p:spPr>
      </p:pic>
      <p:pic>
        <p:nvPicPr>
          <p:cNvPr id="11" name="Picture 10">
            <a:extLst>
              <a:ext uri="{FF2B5EF4-FFF2-40B4-BE49-F238E27FC236}">
                <a16:creationId xmlns:a16="http://schemas.microsoft.com/office/drawing/2014/main" id="{1E79FD03-1B88-4494-85CC-2A9A4670654B}"/>
              </a:ext>
            </a:extLst>
          </p:cNvPr>
          <p:cNvPicPr>
            <a:picLocks noChangeAspect="1"/>
          </p:cNvPicPr>
          <p:nvPr/>
        </p:nvPicPr>
        <p:blipFill>
          <a:blip r:embed="rId3"/>
          <a:stretch>
            <a:fillRect/>
          </a:stretch>
        </p:blipFill>
        <p:spPr>
          <a:xfrm>
            <a:off x="783264" y="3276600"/>
            <a:ext cx="3615072" cy="2722443"/>
          </a:xfrm>
          <a:prstGeom prst="rect">
            <a:avLst/>
          </a:prstGeom>
        </p:spPr>
      </p:pic>
    </p:spTree>
    <p:extLst>
      <p:ext uri="{BB962C8B-B14F-4D97-AF65-F5344CB8AC3E}">
        <p14:creationId xmlns:p14="http://schemas.microsoft.com/office/powerpoint/2010/main" val="1928155319"/>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6194FB5-CFD8-4546-AA5F-71F7B79FFE5B}"/>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94F289FE-F36E-4B34-A26D-59DB103EBD05}"/>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64A575B2-1E88-4D4D-A938-BAA4730E7BE3}"/>
              </a:ext>
            </a:extLst>
          </p:cNvPr>
          <p:cNvSpPr>
            <a:spLocks noGrp="1"/>
          </p:cNvSpPr>
          <p:nvPr>
            <p:ph type="sldNum" sz="quarter" idx="12"/>
          </p:nvPr>
        </p:nvSpPr>
        <p:spPr/>
        <p:txBody>
          <a:bodyPr/>
          <a:lstStyle/>
          <a:p>
            <a:fld id="{CD173756-56D4-480A-AE5D-4130879C57F5}" type="slidenum">
              <a:rPr lang="en-US" smtClean="0"/>
              <a:t>11</a:t>
            </a:fld>
            <a:endParaRPr lang="en-US"/>
          </a:p>
        </p:txBody>
      </p:sp>
      <p:pic>
        <p:nvPicPr>
          <p:cNvPr id="7" name="Picture 6">
            <a:extLst>
              <a:ext uri="{FF2B5EF4-FFF2-40B4-BE49-F238E27FC236}">
                <a16:creationId xmlns:a16="http://schemas.microsoft.com/office/drawing/2014/main" id="{60C9ABDF-FE88-4B56-91E8-8186869802E5}"/>
              </a:ext>
            </a:extLst>
          </p:cNvPr>
          <p:cNvPicPr>
            <a:picLocks noChangeAspect="1"/>
          </p:cNvPicPr>
          <p:nvPr/>
        </p:nvPicPr>
        <p:blipFill>
          <a:blip r:embed="rId2"/>
          <a:stretch>
            <a:fillRect/>
          </a:stretch>
        </p:blipFill>
        <p:spPr>
          <a:xfrm>
            <a:off x="259672" y="2590800"/>
            <a:ext cx="3097358" cy="2426142"/>
          </a:xfrm>
          <a:prstGeom prst="rect">
            <a:avLst/>
          </a:prstGeom>
        </p:spPr>
      </p:pic>
      <p:pic>
        <p:nvPicPr>
          <p:cNvPr id="9" name="Picture 8">
            <a:extLst>
              <a:ext uri="{FF2B5EF4-FFF2-40B4-BE49-F238E27FC236}">
                <a16:creationId xmlns:a16="http://schemas.microsoft.com/office/drawing/2014/main" id="{847D47AE-9D14-4ACF-849B-A0F6D8239218}"/>
              </a:ext>
            </a:extLst>
          </p:cNvPr>
          <p:cNvPicPr>
            <a:picLocks noChangeAspect="1"/>
          </p:cNvPicPr>
          <p:nvPr/>
        </p:nvPicPr>
        <p:blipFill>
          <a:blip r:embed="rId3"/>
          <a:stretch>
            <a:fillRect/>
          </a:stretch>
        </p:blipFill>
        <p:spPr>
          <a:xfrm>
            <a:off x="3454677" y="1447800"/>
            <a:ext cx="5595906" cy="4551257"/>
          </a:xfrm>
          <a:prstGeom prst="rect">
            <a:avLst/>
          </a:prstGeom>
        </p:spPr>
      </p:pic>
    </p:spTree>
    <p:extLst>
      <p:ext uri="{BB962C8B-B14F-4D97-AF65-F5344CB8AC3E}">
        <p14:creationId xmlns:p14="http://schemas.microsoft.com/office/powerpoint/2010/main" val="929867877"/>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6F2B3-05F6-4395-A6D5-216208E955C0}"/>
              </a:ext>
            </a:extLst>
          </p:cNvPr>
          <p:cNvSpPr>
            <a:spLocks noGrp="1"/>
          </p:cNvSpPr>
          <p:nvPr>
            <p:ph type="title"/>
          </p:nvPr>
        </p:nvSpPr>
        <p:spPr/>
        <p:txBody>
          <a:bodyPr/>
          <a:lstStyle/>
          <a:p>
            <a:r>
              <a:rPr lang="en-IN" dirty="0"/>
              <a:t>Part 2: Face Detection (Camera Module)</a:t>
            </a:r>
          </a:p>
        </p:txBody>
      </p:sp>
      <p:sp>
        <p:nvSpPr>
          <p:cNvPr id="3" name="Content Placeholder 2">
            <a:extLst>
              <a:ext uri="{FF2B5EF4-FFF2-40B4-BE49-F238E27FC236}">
                <a16:creationId xmlns:a16="http://schemas.microsoft.com/office/drawing/2014/main" id="{7ADDDCE1-B9EF-4B6D-877D-2D04285D4882}"/>
              </a:ext>
            </a:extLst>
          </p:cNvPr>
          <p:cNvSpPr>
            <a:spLocks noGrp="1"/>
          </p:cNvSpPr>
          <p:nvPr>
            <p:ph idx="1"/>
          </p:nvPr>
        </p:nvSpPr>
        <p:spPr/>
        <p:txBody>
          <a:bodyPr>
            <a:normAutofit/>
          </a:bodyPr>
          <a:lstStyle/>
          <a:p>
            <a:r>
              <a:rPr lang="en-US" sz="1600" b="0" i="0" u="none" strike="noStrike" baseline="0" dirty="0">
                <a:solidFill>
                  <a:srgbClr val="000000"/>
                </a:solidFill>
              </a:rPr>
              <a:t>The aim of this part is to connect the camera module to capture pictures and detect the no. of faces. The execution is done using </a:t>
            </a:r>
            <a:r>
              <a:rPr lang="en-US" sz="1600" b="0" i="0" u="none" strike="noStrike" baseline="0" dirty="0" err="1">
                <a:solidFill>
                  <a:srgbClr val="000000"/>
                </a:solidFill>
              </a:rPr>
              <a:t>Haar</a:t>
            </a:r>
            <a:r>
              <a:rPr lang="en-US" sz="1600" b="0" i="0" u="none" strike="noStrike" baseline="0" dirty="0">
                <a:solidFill>
                  <a:srgbClr val="000000"/>
                </a:solidFill>
              </a:rPr>
              <a:t> Cascade methodology. Using the </a:t>
            </a:r>
            <a:r>
              <a:rPr lang="en-US" sz="1600" b="0" i="1" u="none" strike="noStrike" baseline="0" dirty="0">
                <a:solidFill>
                  <a:srgbClr val="000000"/>
                </a:solidFill>
              </a:rPr>
              <a:t>haarcascade_frontalface_default.xml</a:t>
            </a:r>
            <a:r>
              <a:rPr lang="en-US" sz="1600" b="0" i="0" u="none" strike="noStrike" baseline="0" dirty="0">
                <a:solidFill>
                  <a:srgbClr val="000000"/>
                </a:solidFill>
              </a:rPr>
              <a:t>, we will attempt to detect the faces of persons in this use-case</a:t>
            </a:r>
            <a:endParaRPr lang="en-IN" sz="2000" dirty="0"/>
          </a:p>
        </p:txBody>
      </p:sp>
      <p:sp>
        <p:nvSpPr>
          <p:cNvPr id="4" name="Date Placeholder 3">
            <a:extLst>
              <a:ext uri="{FF2B5EF4-FFF2-40B4-BE49-F238E27FC236}">
                <a16:creationId xmlns:a16="http://schemas.microsoft.com/office/drawing/2014/main" id="{3C0BBD3D-2E77-43B0-BE5C-C534FD0211C6}"/>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D338BA29-6698-4F08-A9B2-1A3F0E60B970}"/>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89465889-22C7-4E7F-944F-4FAA5678FBF5}"/>
              </a:ext>
            </a:extLst>
          </p:cNvPr>
          <p:cNvSpPr>
            <a:spLocks noGrp="1"/>
          </p:cNvSpPr>
          <p:nvPr>
            <p:ph type="sldNum" sz="quarter" idx="12"/>
          </p:nvPr>
        </p:nvSpPr>
        <p:spPr/>
        <p:txBody>
          <a:bodyPr/>
          <a:lstStyle/>
          <a:p>
            <a:fld id="{CD173756-56D4-480A-AE5D-4130879C57F5}" type="slidenum">
              <a:rPr lang="en-US" smtClean="0"/>
              <a:t>12</a:t>
            </a:fld>
            <a:endParaRPr lang="en-US"/>
          </a:p>
        </p:txBody>
      </p:sp>
      <p:pic>
        <p:nvPicPr>
          <p:cNvPr id="8" name="Picture 7">
            <a:extLst>
              <a:ext uri="{FF2B5EF4-FFF2-40B4-BE49-F238E27FC236}">
                <a16:creationId xmlns:a16="http://schemas.microsoft.com/office/drawing/2014/main" id="{95C21E01-329E-43AA-90DA-743C69F64435}"/>
              </a:ext>
            </a:extLst>
          </p:cNvPr>
          <p:cNvPicPr>
            <a:picLocks noChangeAspect="1"/>
          </p:cNvPicPr>
          <p:nvPr/>
        </p:nvPicPr>
        <p:blipFill>
          <a:blip r:embed="rId2"/>
          <a:stretch>
            <a:fillRect/>
          </a:stretch>
        </p:blipFill>
        <p:spPr>
          <a:xfrm>
            <a:off x="838200" y="3581400"/>
            <a:ext cx="3505200" cy="2485243"/>
          </a:xfrm>
          <a:prstGeom prst="rect">
            <a:avLst/>
          </a:prstGeom>
        </p:spPr>
      </p:pic>
      <p:pic>
        <p:nvPicPr>
          <p:cNvPr id="10" name="Picture 9">
            <a:extLst>
              <a:ext uri="{FF2B5EF4-FFF2-40B4-BE49-F238E27FC236}">
                <a16:creationId xmlns:a16="http://schemas.microsoft.com/office/drawing/2014/main" id="{57D259EE-9167-49AA-B0BF-9C9AAA24D65C}"/>
              </a:ext>
            </a:extLst>
          </p:cNvPr>
          <p:cNvPicPr>
            <a:picLocks noChangeAspect="1"/>
          </p:cNvPicPr>
          <p:nvPr/>
        </p:nvPicPr>
        <p:blipFill>
          <a:blip r:embed="rId3"/>
          <a:stretch>
            <a:fillRect/>
          </a:stretch>
        </p:blipFill>
        <p:spPr>
          <a:xfrm>
            <a:off x="4669340" y="3352799"/>
            <a:ext cx="3932943" cy="797668"/>
          </a:xfrm>
          <a:prstGeom prst="rect">
            <a:avLst/>
          </a:prstGeom>
        </p:spPr>
      </p:pic>
      <p:pic>
        <p:nvPicPr>
          <p:cNvPr id="12" name="Picture 11">
            <a:extLst>
              <a:ext uri="{FF2B5EF4-FFF2-40B4-BE49-F238E27FC236}">
                <a16:creationId xmlns:a16="http://schemas.microsoft.com/office/drawing/2014/main" id="{30D77087-C15C-4672-863A-7F5CFF66B4E6}"/>
              </a:ext>
            </a:extLst>
          </p:cNvPr>
          <p:cNvPicPr>
            <a:picLocks noChangeAspect="1"/>
          </p:cNvPicPr>
          <p:nvPr/>
        </p:nvPicPr>
        <p:blipFill>
          <a:blip r:embed="rId4"/>
          <a:stretch>
            <a:fillRect/>
          </a:stretch>
        </p:blipFill>
        <p:spPr>
          <a:xfrm>
            <a:off x="4672726" y="4242688"/>
            <a:ext cx="4002977" cy="2021442"/>
          </a:xfrm>
          <a:prstGeom prst="rect">
            <a:avLst/>
          </a:prstGeom>
        </p:spPr>
      </p:pic>
    </p:spTree>
    <p:extLst>
      <p:ext uri="{BB962C8B-B14F-4D97-AF65-F5344CB8AC3E}">
        <p14:creationId xmlns:p14="http://schemas.microsoft.com/office/powerpoint/2010/main" val="1723686448"/>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872C0AE-302B-4DEE-99F7-1F422C9BD220}"/>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A8A3C069-4E38-41D2-AC8A-0D1D2ECD4227}"/>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FFD9228E-78AB-485E-B55E-FAB7DE68E84B}"/>
              </a:ext>
            </a:extLst>
          </p:cNvPr>
          <p:cNvSpPr>
            <a:spLocks noGrp="1"/>
          </p:cNvSpPr>
          <p:nvPr>
            <p:ph type="sldNum" sz="quarter" idx="12"/>
          </p:nvPr>
        </p:nvSpPr>
        <p:spPr/>
        <p:txBody>
          <a:bodyPr/>
          <a:lstStyle/>
          <a:p>
            <a:fld id="{CD173756-56D4-480A-AE5D-4130879C57F5}" type="slidenum">
              <a:rPr lang="en-US" smtClean="0"/>
              <a:t>13</a:t>
            </a:fld>
            <a:endParaRPr lang="en-US"/>
          </a:p>
        </p:txBody>
      </p:sp>
      <p:sp>
        <p:nvSpPr>
          <p:cNvPr id="20" name="Title 1">
            <a:extLst>
              <a:ext uri="{FF2B5EF4-FFF2-40B4-BE49-F238E27FC236}">
                <a16:creationId xmlns:a16="http://schemas.microsoft.com/office/drawing/2014/main" id="{5D0405D4-EA69-4BC3-9C2F-CB3F50FCE847}"/>
              </a:ext>
            </a:extLst>
          </p:cNvPr>
          <p:cNvSpPr>
            <a:spLocks noGrp="1"/>
          </p:cNvSpPr>
          <p:nvPr>
            <p:ph type="title"/>
          </p:nvPr>
        </p:nvSpPr>
        <p:spPr>
          <a:xfrm>
            <a:off x="457200" y="1295400"/>
            <a:ext cx="8229600" cy="914400"/>
          </a:xfrm>
        </p:spPr>
        <p:txBody>
          <a:bodyPr>
            <a:normAutofit/>
          </a:bodyPr>
          <a:lstStyle/>
          <a:p>
            <a:r>
              <a:rPr lang="en-IN" dirty="0" err="1"/>
              <a:t>Haar</a:t>
            </a:r>
            <a:r>
              <a:rPr lang="en-IN" dirty="0"/>
              <a:t>-Cascade Methodology</a:t>
            </a:r>
          </a:p>
        </p:txBody>
      </p:sp>
      <p:pic>
        <p:nvPicPr>
          <p:cNvPr id="28" name="Picture 27">
            <a:extLst>
              <a:ext uri="{FF2B5EF4-FFF2-40B4-BE49-F238E27FC236}">
                <a16:creationId xmlns:a16="http://schemas.microsoft.com/office/drawing/2014/main" id="{E4DE6BD8-86E5-424B-9A52-84ACF3742B1B}"/>
              </a:ext>
            </a:extLst>
          </p:cNvPr>
          <p:cNvPicPr>
            <a:picLocks noChangeAspect="1"/>
          </p:cNvPicPr>
          <p:nvPr/>
        </p:nvPicPr>
        <p:blipFill rotWithShape="1">
          <a:blip r:embed="rId2">
            <a:extLst>
              <a:ext uri="{28A0092B-C50C-407E-A947-70E740481C1C}">
                <a14:useLocalDpi xmlns:a14="http://schemas.microsoft.com/office/drawing/2010/main" val="0"/>
              </a:ext>
            </a:extLst>
          </a:blip>
          <a:srcRect l="3694" t="29507" b="12651"/>
          <a:stretch/>
        </p:blipFill>
        <p:spPr>
          <a:xfrm>
            <a:off x="152812" y="2891331"/>
            <a:ext cx="5759525" cy="2582262"/>
          </a:xfrm>
          <a:prstGeom prst="rect">
            <a:avLst/>
          </a:prstGeom>
        </p:spPr>
      </p:pic>
      <p:pic>
        <p:nvPicPr>
          <p:cNvPr id="41" name="Picture 40">
            <a:extLst>
              <a:ext uri="{FF2B5EF4-FFF2-40B4-BE49-F238E27FC236}">
                <a16:creationId xmlns:a16="http://schemas.microsoft.com/office/drawing/2014/main" id="{C8A4C282-8EAF-4FEA-A188-0CE80696F1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8088" y="2891331"/>
            <a:ext cx="3008900" cy="2582262"/>
          </a:xfrm>
          <a:prstGeom prst="rect">
            <a:avLst/>
          </a:prstGeom>
        </p:spPr>
      </p:pic>
    </p:spTree>
    <p:extLst>
      <p:ext uri="{BB962C8B-B14F-4D97-AF65-F5344CB8AC3E}">
        <p14:creationId xmlns:p14="http://schemas.microsoft.com/office/powerpoint/2010/main" val="2274035684"/>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581B9-AEA1-4CEC-8E98-134950BE63C9}"/>
              </a:ext>
            </a:extLst>
          </p:cNvPr>
          <p:cNvSpPr>
            <a:spLocks noGrp="1"/>
          </p:cNvSpPr>
          <p:nvPr>
            <p:ph type="title"/>
          </p:nvPr>
        </p:nvSpPr>
        <p:spPr/>
        <p:txBody>
          <a:bodyPr>
            <a:normAutofit fontScale="90000"/>
          </a:bodyPr>
          <a:lstStyle/>
          <a:p>
            <a:r>
              <a:rPr lang="en-IN" dirty="0"/>
              <a:t>Part 3: </a:t>
            </a:r>
            <a:r>
              <a:rPr lang="en-IN" sz="3600" i="0" u="none" strike="noStrike" baseline="0" dirty="0">
                <a:solidFill>
                  <a:srgbClr val="000000"/>
                </a:solidFill>
                <a:latin typeface="+mn-lt"/>
              </a:rPr>
              <a:t>Security System </a:t>
            </a:r>
            <a:r>
              <a:rPr lang="en-IN" dirty="0"/>
              <a:t>(PIR Motion Sensor)</a:t>
            </a:r>
          </a:p>
        </p:txBody>
      </p:sp>
      <p:sp>
        <p:nvSpPr>
          <p:cNvPr id="3" name="Content Placeholder 2">
            <a:extLst>
              <a:ext uri="{FF2B5EF4-FFF2-40B4-BE49-F238E27FC236}">
                <a16:creationId xmlns:a16="http://schemas.microsoft.com/office/drawing/2014/main" id="{69FC4FC5-788A-4EAE-92D2-1987FE883B9A}"/>
              </a:ext>
            </a:extLst>
          </p:cNvPr>
          <p:cNvSpPr>
            <a:spLocks noGrp="1"/>
          </p:cNvSpPr>
          <p:nvPr>
            <p:ph idx="1"/>
          </p:nvPr>
        </p:nvSpPr>
        <p:spPr/>
        <p:txBody>
          <a:bodyPr/>
          <a:lstStyle/>
          <a:p>
            <a:r>
              <a:rPr lang="en-US" sz="1600" b="0" i="0" u="none" strike="noStrike" baseline="0" dirty="0">
                <a:solidFill>
                  <a:srgbClr val="000000"/>
                </a:solidFill>
              </a:rPr>
              <a:t>With the help on a camera and a motion sensor connected to a Raspberry Pi, it is possible to capture images when motion is detected. These systems act as security systems to help prevent from theft and burglary. </a:t>
            </a:r>
            <a:endParaRPr lang="en-IN" sz="1600" dirty="0"/>
          </a:p>
          <a:p>
            <a:endParaRPr lang="en-IN" dirty="0"/>
          </a:p>
        </p:txBody>
      </p:sp>
      <p:sp>
        <p:nvSpPr>
          <p:cNvPr id="4" name="Date Placeholder 3">
            <a:extLst>
              <a:ext uri="{FF2B5EF4-FFF2-40B4-BE49-F238E27FC236}">
                <a16:creationId xmlns:a16="http://schemas.microsoft.com/office/drawing/2014/main" id="{6FA6C1D1-E1D4-434D-BEAB-72CD24DA4BFA}"/>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5E5D3D55-168B-462C-B5F0-6CCCB56D9A2F}"/>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2D6602A9-11C2-4623-B13C-8849EF87D83F}"/>
              </a:ext>
            </a:extLst>
          </p:cNvPr>
          <p:cNvSpPr>
            <a:spLocks noGrp="1"/>
          </p:cNvSpPr>
          <p:nvPr>
            <p:ph type="sldNum" sz="quarter" idx="12"/>
          </p:nvPr>
        </p:nvSpPr>
        <p:spPr/>
        <p:txBody>
          <a:bodyPr/>
          <a:lstStyle/>
          <a:p>
            <a:fld id="{CD173756-56D4-480A-AE5D-4130879C57F5}" type="slidenum">
              <a:rPr lang="en-US" smtClean="0"/>
              <a:t>14</a:t>
            </a:fld>
            <a:endParaRPr lang="en-US"/>
          </a:p>
        </p:txBody>
      </p:sp>
      <p:pic>
        <p:nvPicPr>
          <p:cNvPr id="8" name="Picture 7">
            <a:extLst>
              <a:ext uri="{FF2B5EF4-FFF2-40B4-BE49-F238E27FC236}">
                <a16:creationId xmlns:a16="http://schemas.microsoft.com/office/drawing/2014/main" id="{D22C2C0F-7681-4517-9A51-EDD0086CE090}"/>
              </a:ext>
            </a:extLst>
          </p:cNvPr>
          <p:cNvPicPr>
            <a:picLocks noChangeAspect="1"/>
          </p:cNvPicPr>
          <p:nvPr/>
        </p:nvPicPr>
        <p:blipFill>
          <a:blip r:embed="rId2"/>
          <a:stretch>
            <a:fillRect/>
          </a:stretch>
        </p:blipFill>
        <p:spPr>
          <a:xfrm>
            <a:off x="267634" y="3621257"/>
            <a:ext cx="4894616" cy="2053887"/>
          </a:xfrm>
          <a:prstGeom prst="rect">
            <a:avLst/>
          </a:prstGeom>
        </p:spPr>
      </p:pic>
      <p:pic>
        <p:nvPicPr>
          <p:cNvPr id="10" name="Picture 9">
            <a:extLst>
              <a:ext uri="{FF2B5EF4-FFF2-40B4-BE49-F238E27FC236}">
                <a16:creationId xmlns:a16="http://schemas.microsoft.com/office/drawing/2014/main" id="{F1703242-A812-49FF-80D9-36A3EC498A7E}"/>
              </a:ext>
            </a:extLst>
          </p:cNvPr>
          <p:cNvPicPr>
            <a:picLocks noChangeAspect="1"/>
          </p:cNvPicPr>
          <p:nvPr/>
        </p:nvPicPr>
        <p:blipFill>
          <a:blip r:embed="rId3"/>
          <a:stretch>
            <a:fillRect/>
          </a:stretch>
        </p:blipFill>
        <p:spPr>
          <a:xfrm>
            <a:off x="5252057" y="3540566"/>
            <a:ext cx="3663343" cy="2391383"/>
          </a:xfrm>
          <a:prstGeom prst="rect">
            <a:avLst/>
          </a:prstGeom>
        </p:spPr>
      </p:pic>
    </p:spTree>
    <p:extLst>
      <p:ext uri="{BB962C8B-B14F-4D97-AF65-F5344CB8AC3E}">
        <p14:creationId xmlns:p14="http://schemas.microsoft.com/office/powerpoint/2010/main" val="3491769309"/>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2B1F6-3ED6-4968-8319-56DCFEBB1087}"/>
              </a:ext>
            </a:extLst>
          </p:cNvPr>
          <p:cNvSpPr>
            <a:spLocks noGrp="1"/>
          </p:cNvSpPr>
          <p:nvPr>
            <p:ph type="title"/>
          </p:nvPr>
        </p:nvSpPr>
        <p:spPr/>
        <p:txBody>
          <a:bodyPr/>
          <a:lstStyle/>
          <a:p>
            <a:r>
              <a:rPr lang="en-IN" dirty="0"/>
              <a:t>Part 4: Gyroscope System</a:t>
            </a:r>
          </a:p>
        </p:txBody>
      </p:sp>
      <p:sp>
        <p:nvSpPr>
          <p:cNvPr id="3" name="Content Placeholder 2">
            <a:extLst>
              <a:ext uri="{FF2B5EF4-FFF2-40B4-BE49-F238E27FC236}">
                <a16:creationId xmlns:a16="http://schemas.microsoft.com/office/drawing/2014/main" id="{C936A9CC-CE6D-4BEA-A57B-4C0E2C010DC4}"/>
              </a:ext>
            </a:extLst>
          </p:cNvPr>
          <p:cNvSpPr>
            <a:spLocks noGrp="1"/>
          </p:cNvSpPr>
          <p:nvPr>
            <p:ph idx="1"/>
          </p:nvPr>
        </p:nvSpPr>
        <p:spPr/>
        <p:txBody>
          <a:bodyPr>
            <a:normAutofit/>
          </a:bodyPr>
          <a:lstStyle/>
          <a:p>
            <a:r>
              <a:rPr lang="en-US" sz="1800" b="0" i="0" u="none" strike="noStrike" baseline="0" dirty="0">
                <a:solidFill>
                  <a:srgbClr val="000000"/>
                </a:solidFill>
              </a:rPr>
              <a:t>The MPU6050 is a Micro Electro-Mechanical Systems (MEMS) with a three-axis accelerometer and three-axis gyroscope. This allows us to measure a system's or object's acceleration, velocity, direction, displacement etc.</a:t>
            </a:r>
            <a:endParaRPr lang="en-IN" sz="1600" dirty="0"/>
          </a:p>
        </p:txBody>
      </p:sp>
      <p:sp>
        <p:nvSpPr>
          <p:cNvPr id="4" name="Date Placeholder 3">
            <a:extLst>
              <a:ext uri="{FF2B5EF4-FFF2-40B4-BE49-F238E27FC236}">
                <a16:creationId xmlns:a16="http://schemas.microsoft.com/office/drawing/2014/main" id="{E80E3535-316F-4884-B6C9-B48AD197E79B}"/>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CF163F04-9227-4E32-893E-A1BE39876103}"/>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6A55A686-2B8E-4C7F-AC2B-B4F459B1A2C6}"/>
              </a:ext>
            </a:extLst>
          </p:cNvPr>
          <p:cNvSpPr>
            <a:spLocks noGrp="1"/>
          </p:cNvSpPr>
          <p:nvPr>
            <p:ph type="sldNum" sz="quarter" idx="12"/>
          </p:nvPr>
        </p:nvSpPr>
        <p:spPr/>
        <p:txBody>
          <a:bodyPr/>
          <a:lstStyle/>
          <a:p>
            <a:fld id="{CD173756-56D4-480A-AE5D-4130879C57F5}" type="slidenum">
              <a:rPr lang="en-US" smtClean="0"/>
              <a:t>15</a:t>
            </a:fld>
            <a:endParaRPr lang="en-US"/>
          </a:p>
        </p:txBody>
      </p:sp>
      <p:pic>
        <p:nvPicPr>
          <p:cNvPr id="8" name="Picture 7">
            <a:extLst>
              <a:ext uri="{FF2B5EF4-FFF2-40B4-BE49-F238E27FC236}">
                <a16:creationId xmlns:a16="http://schemas.microsoft.com/office/drawing/2014/main" id="{0C901846-F3D9-43C0-9EF0-C6C483B69040}"/>
              </a:ext>
            </a:extLst>
          </p:cNvPr>
          <p:cNvPicPr>
            <a:picLocks noChangeAspect="1"/>
          </p:cNvPicPr>
          <p:nvPr/>
        </p:nvPicPr>
        <p:blipFill rotWithShape="1">
          <a:blip r:embed="rId2"/>
          <a:srcRect r="1351"/>
          <a:stretch/>
        </p:blipFill>
        <p:spPr>
          <a:xfrm>
            <a:off x="1181100" y="3429000"/>
            <a:ext cx="2781300" cy="2609445"/>
          </a:xfrm>
          <a:prstGeom prst="rect">
            <a:avLst/>
          </a:prstGeom>
        </p:spPr>
      </p:pic>
      <p:pic>
        <p:nvPicPr>
          <p:cNvPr id="10" name="Picture 9">
            <a:extLst>
              <a:ext uri="{FF2B5EF4-FFF2-40B4-BE49-F238E27FC236}">
                <a16:creationId xmlns:a16="http://schemas.microsoft.com/office/drawing/2014/main" id="{1FBCDCD1-2AC8-41D7-8335-F0EFB54A42D8}"/>
              </a:ext>
            </a:extLst>
          </p:cNvPr>
          <p:cNvPicPr>
            <a:picLocks noChangeAspect="1"/>
          </p:cNvPicPr>
          <p:nvPr/>
        </p:nvPicPr>
        <p:blipFill>
          <a:blip r:embed="rId3"/>
          <a:stretch>
            <a:fillRect/>
          </a:stretch>
        </p:blipFill>
        <p:spPr>
          <a:xfrm>
            <a:off x="4848896" y="3276600"/>
            <a:ext cx="3408608" cy="2953202"/>
          </a:xfrm>
          <a:prstGeom prst="rect">
            <a:avLst/>
          </a:prstGeom>
        </p:spPr>
      </p:pic>
    </p:spTree>
    <p:extLst>
      <p:ext uri="{BB962C8B-B14F-4D97-AF65-F5344CB8AC3E}">
        <p14:creationId xmlns:p14="http://schemas.microsoft.com/office/powerpoint/2010/main" val="259564657"/>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12AB3CA-87B1-4117-9A5B-F276BE2FC426}"/>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C35A9613-4A99-4711-9968-A7A3B764F0C7}"/>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EAA4B931-13CA-420C-8A9D-A335DEE0B512}"/>
              </a:ext>
            </a:extLst>
          </p:cNvPr>
          <p:cNvSpPr>
            <a:spLocks noGrp="1"/>
          </p:cNvSpPr>
          <p:nvPr>
            <p:ph type="sldNum" sz="quarter" idx="12"/>
          </p:nvPr>
        </p:nvSpPr>
        <p:spPr/>
        <p:txBody>
          <a:bodyPr/>
          <a:lstStyle/>
          <a:p>
            <a:fld id="{CD173756-56D4-480A-AE5D-4130879C57F5}" type="slidenum">
              <a:rPr lang="en-US" smtClean="0"/>
              <a:t>16</a:t>
            </a:fld>
            <a:endParaRPr lang="en-US"/>
          </a:p>
        </p:txBody>
      </p:sp>
      <p:pic>
        <p:nvPicPr>
          <p:cNvPr id="8" name="Picture 7">
            <a:extLst>
              <a:ext uri="{FF2B5EF4-FFF2-40B4-BE49-F238E27FC236}">
                <a16:creationId xmlns:a16="http://schemas.microsoft.com/office/drawing/2014/main" id="{D02F42A1-C2B5-404A-A5BB-FC424D0C6C83}"/>
              </a:ext>
            </a:extLst>
          </p:cNvPr>
          <p:cNvPicPr>
            <a:picLocks noChangeAspect="1"/>
          </p:cNvPicPr>
          <p:nvPr/>
        </p:nvPicPr>
        <p:blipFill>
          <a:blip r:embed="rId2"/>
          <a:stretch>
            <a:fillRect/>
          </a:stretch>
        </p:blipFill>
        <p:spPr>
          <a:xfrm>
            <a:off x="719915" y="2438400"/>
            <a:ext cx="3942370" cy="2640367"/>
          </a:xfrm>
          <a:prstGeom prst="rect">
            <a:avLst/>
          </a:prstGeom>
        </p:spPr>
      </p:pic>
      <p:pic>
        <p:nvPicPr>
          <p:cNvPr id="10" name="Picture 9">
            <a:extLst>
              <a:ext uri="{FF2B5EF4-FFF2-40B4-BE49-F238E27FC236}">
                <a16:creationId xmlns:a16="http://schemas.microsoft.com/office/drawing/2014/main" id="{E7F16C00-E765-4B81-920D-D1DADEEE2C05}"/>
              </a:ext>
            </a:extLst>
          </p:cNvPr>
          <p:cNvPicPr>
            <a:picLocks noChangeAspect="1"/>
          </p:cNvPicPr>
          <p:nvPr/>
        </p:nvPicPr>
        <p:blipFill>
          <a:blip r:embed="rId3"/>
          <a:stretch>
            <a:fillRect/>
          </a:stretch>
        </p:blipFill>
        <p:spPr>
          <a:xfrm>
            <a:off x="5486400" y="1066800"/>
            <a:ext cx="2937685" cy="5085996"/>
          </a:xfrm>
          <a:prstGeom prst="rect">
            <a:avLst/>
          </a:prstGeom>
        </p:spPr>
      </p:pic>
    </p:spTree>
    <p:extLst>
      <p:ext uri="{BB962C8B-B14F-4D97-AF65-F5344CB8AC3E}">
        <p14:creationId xmlns:p14="http://schemas.microsoft.com/office/powerpoint/2010/main" val="1519145155"/>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27E4C98-A5DE-4494-8E24-3E918A3537E1}"/>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C591260D-001F-4C21-92B1-46DE7B611DFC}"/>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E0DC47F6-A5B5-4E6F-B680-E5116F262908}"/>
              </a:ext>
            </a:extLst>
          </p:cNvPr>
          <p:cNvSpPr>
            <a:spLocks noGrp="1"/>
          </p:cNvSpPr>
          <p:nvPr>
            <p:ph type="sldNum" sz="quarter" idx="12"/>
          </p:nvPr>
        </p:nvSpPr>
        <p:spPr/>
        <p:txBody>
          <a:bodyPr/>
          <a:lstStyle/>
          <a:p>
            <a:fld id="{CD173756-56D4-480A-AE5D-4130879C57F5}" type="slidenum">
              <a:rPr lang="en-US" smtClean="0"/>
              <a:t>17</a:t>
            </a:fld>
            <a:endParaRPr lang="en-US"/>
          </a:p>
        </p:txBody>
      </p:sp>
      <p:pic>
        <p:nvPicPr>
          <p:cNvPr id="8" name="Picture 7">
            <a:extLst>
              <a:ext uri="{FF2B5EF4-FFF2-40B4-BE49-F238E27FC236}">
                <a16:creationId xmlns:a16="http://schemas.microsoft.com/office/drawing/2014/main" id="{CC7FBE1C-0C7E-4CC2-84BE-76C013CB5EFD}"/>
              </a:ext>
            </a:extLst>
          </p:cNvPr>
          <p:cNvPicPr>
            <a:picLocks noChangeAspect="1"/>
          </p:cNvPicPr>
          <p:nvPr/>
        </p:nvPicPr>
        <p:blipFill>
          <a:blip r:embed="rId2"/>
          <a:stretch>
            <a:fillRect/>
          </a:stretch>
        </p:blipFill>
        <p:spPr>
          <a:xfrm>
            <a:off x="4267200" y="740392"/>
            <a:ext cx="4189288" cy="5377215"/>
          </a:xfrm>
          <a:prstGeom prst="rect">
            <a:avLst/>
          </a:prstGeom>
        </p:spPr>
      </p:pic>
      <p:sp>
        <p:nvSpPr>
          <p:cNvPr id="9" name="TextBox 8">
            <a:extLst>
              <a:ext uri="{FF2B5EF4-FFF2-40B4-BE49-F238E27FC236}">
                <a16:creationId xmlns:a16="http://schemas.microsoft.com/office/drawing/2014/main" id="{DF0F7AF6-04AE-4B92-BF11-6A0B878DE0B0}"/>
              </a:ext>
            </a:extLst>
          </p:cNvPr>
          <p:cNvSpPr txBox="1"/>
          <p:nvPr/>
        </p:nvSpPr>
        <p:spPr>
          <a:xfrm>
            <a:off x="533400" y="2743200"/>
            <a:ext cx="3505200" cy="1323439"/>
          </a:xfrm>
          <a:prstGeom prst="rect">
            <a:avLst/>
          </a:prstGeom>
          <a:noFill/>
        </p:spPr>
        <p:txBody>
          <a:bodyPr wrap="square" rtlCol="0">
            <a:spAutoFit/>
          </a:bodyPr>
          <a:lstStyle/>
          <a:p>
            <a:r>
              <a:rPr lang="en-IN" sz="4000" dirty="0"/>
              <a:t>Development Cycle</a:t>
            </a:r>
          </a:p>
        </p:txBody>
      </p:sp>
    </p:spTree>
    <p:extLst>
      <p:ext uri="{BB962C8B-B14F-4D97-AF65-F5344CB8AC3E}">
        <p14:creationId xmlns:p14="http://schemas.microsoft.com/office/powerpoint/2010/main" val="72227965"/>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19200"/>
            <a:ext cx="8229600" cy="914400"/>
          </a:xfrm>
        </p:spPr>
        <p:txBody>
          <a:bodyPr>
            <a:normAutofit/>
          </a:bodyPr>
          <a:lstStyle/>
          <a:p>
            <a:r>
              <a:rPr lang="en-IN" dirty="0"/>
              <a:t>Learning and Experience</a:t>
            </a:r>
          </a:p>
        </p:txBody>
      </p:sp>
      <p:sp>
        <p:nvSpPr>
          <p:cNvPr id="3" name="Content Placeholder 2"/>
          <p:cNvSpPr>
            <a:spLocks noGrp="1"/>
          </p:cNvSpPr>
          <p:nvPr>
            <p:ph idx="1"/>
          </p:nvPr>
        </p:nvSpPr>
        <p:spPr>
          <a:xfrm>
            <a:off x="457200" y="2035875"/>
            <a:ext cx="8229600" cy="4468546"/>
          </a:xfrm>
        </p:spPr>
        <p:txBody>
          <a:bodyPr>
            <a:noAutofit/>
          </a:bodyPr>
          <a:lstStyle/>
          <a:p>
            <a:pPr marL="457200" marR="0" algn="just">
              <a:spcBef>
                <a:spcPts val="0"/>
              </a:spcBef>
              <a:spcAft>
                <a:spcPts val="0"/>
              </a:spcAft>
              <a:tabLst>
                <a:tab pos="3581400" algn="l"/>
              </a:tabLst>
            </a:pPr>
            <a:r>
              <a:rPr lang="en-US" sz="2200" dirty="0">
                <a:effectLst/>
                <a:latin typeface="Calibri (Body)"/>
                <a:ea typeface="Calibri" panose="020F0502020204030204" pitchFamily="34" charset="0"/>
                <a:cs typeface="Times New Roman" panose="02020603050405020304" pitchFamily="18" charset="0"/>
              </a:rPr>
              <a:t>After the completion of my </a:t>
            </a:r>
            <a:r>
              <a:rPr lang="en-US" sz="2200" b="1" dirty="0">
                <a:effectLst/>
                <a:latin typeface="Calibri (Body)"/>
                <a:ea typeface="Calibri" panose="020F0502020204030204" pitchFamily="34" charset="0"/>
                <a:cs typeface="Times New Roman" panose="02020603050405020304" pitchFamily="18" charset="0"/>
              </a:rPr>
              <a:t>8 weeks </a:t>
            </a:r>
            <a:r>
              <a:rPr lang="en-US" sz="2200" dirty="0">
                <a:effectLst/>
                <a:latin typeface="Calibri (Body)"/>
                <a:ea typeface="Calibri" panose="020F0502020204030204" pitchFamily="34" charset="0"/>
                <a:cs typeface="Times New Roman" panose="02020603050405020304" pitchFamily="18" charset="0"/>
              </a:rPr>
              <a:t>internship tenure, I have learnt basic Python and Vision Detection concepts. I have also gained insights about the working and use of the Raspberry Pi with different components as addition.</a:t>
            </a:r>
          </a:p>
          <a:p>
            <a:r>
              <a:rPr lang="en-US" sz="2200" b="0" i="0" u="none" strike="noStrike" baseline="0" dirty="0">
                <a:solidFill>
                  <a:srgbClr val="000000"/>
                </a:solidFill>
              </a:rPr>
              <a:t>The technical internship at </a:t>
            </a:r>
            <a:r>
              <a:rPr lang="en-US" sz="2200" b="0" i="0" u="none" strike="noStrike" baseline="0" dirty="0" err="1">
                <a:solidFill>
                  <a:srgbClr val="000000"/>
                </a:solidFill>
              </a:rPr>
              <a:t>PBOPlus</a:t>
            </a:r>
            <a:r>
              <a:rPr lang="en-US" sz="2200" b="0" i="0" u="none" strike="noStrike" baseline="0" dirty="0">
                <a:solidFill>
                  <a:srgbClr val="000000"/>
                </a:solidFill>
              </a:rPr>
              <a:t> Ltd has been a professionally satisfying experience. The opportunity helped me to greatly expand my knowledge base and gain insights about working in the Robotics domain. It enabled me to interact with individuals displaying profound intellect and professionalism. </a:t>
            </a:r>
          </a:p>
          <a:p>
            <a:r>
              <a:rPr lang="en-US" sz="2200" b="0" i="0" u="none" strike="noStrike" baseline="0" dirty="0">
                <a:solidFill>
                  <a:srgbClr val="000000"/>
                </a:solidFill>
              </a:rPr>
              <a:t>Work from Home has been a challenge for me during the internship because of the work including hardware but being able to maximize my output has also been a challenge I have learnt from. </a:t>
            </a:r>
            <a:endParaRPr lang="en-US" sz="2200" dirty="0">
              <a:effectLst/>
              <a:ea typeface="Calibri" panose="020F0502020204030204" pitchFamily="34"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18</a:t>
            </a:fld>
            <a:endParaRPr lang="en-US"/>
          </a:p>
        </p:txBody>
      </p:sp>
    </p:spTree>
    <p:extLst>
      <p:ext uri="{BB962C8B-B14F-4D97-AF65-F5344CB8AC3E}">
        <p14:creationId xmlns:p14="http://schemas.microsoft.com/office/powerpoint/2010/main" val="1100576870"/>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488" y="1219200"/>
            <a:ext cx="8229600" cy="914400"/>
          </a:xfrm>
        </p:spPr>
        <p:txBody>
          <a:bodyPr>
            <a:normAutofit/>
          </a:bodyPr>
          <a:lstStyle/>
          <a:p>
            <a:r>
              <a:rPr lang="en-IN" dirty="0"/>
              <a:t>Comments and Future Scope</a:t>
            </a:r>
          </a:p>
        </p:txBody>
      </p:sp>
      <p:sp>
        <p:nvSpPr>
          <p:cNvPr id="3" name="Content Placeholder 2"/>
          <p:cNvSpPr>
            <a:spLocks noGrp="1"/>
          </p:cNvSpPr>
          <p:nvPr>
            <p:ph idx="1"/>
          </p:nvPr>
        </p:nvSpPr>
        <p:spPr>
          <a:xfrm>
            <a:off x="381000" y="2035875"/>
            <a:ext cx="8458200" cy="4468546"/>
          </a:xfrm>
        </p:spPr>
        <p:txBody>
          <a:bodyPr>
            <a:noAutofit/>
          </a:bodyPr>
          <a:lstStyle/>
          <a:p>
            <a:pPr marL="457200" marR="0" algn="just">
              <a:spcBef>
                <a:spcPts val="0"/>
              </a:spcBef>
              <a:spcAft>
                <a:spcPts val="0"/>
              </a:spcAft>
              <a:tabLst>
                <a:tab pos="3581400" algn="l"/>
              </a:tabLst>
            </a:pPr>
            <a:r>
              <a:rPr lang="en-US" sz="2200" dirty="0">
                <a:effectLst/>
                <a:ea typeface="Calibri" panose="020F0502020204030204" pitchFamily="34" charset="0"/>
                <a:cs typeface="Times New Roman" panose="02020603050405020304" pitchFamily="18" charset="0"/>
              </a:rPr>
              <a:t>After the completion of my TIP internship tenure, I </a:t>
            </a:r>
            <a:r>
              <a:rPr lang="en-IN" sz="2200" dirty="0">
                <a:effectLst/>
                <a:ea typeface="Calibri" panose="020F0502020204030204" pitchFamily="34" charset="0"/>
                <a:cs typeface="Times New Roman" panose="02020603050405020304" pitchFamily="18" charset="0"/>
              </a:rPr>
              <a:t>have understood how different groups and roles integrate together to deliver the final required task.</a:t>
            </a:r>
          </a:p>
          <a:p>
            <a:pPr marL="457200" marR="0" algn="just">
              <a:spcBef>
                <a:spcPts val="0"/>
              </a:spcBef>
              <a:spcAft>
                <a:spcPts val="0"/>
              </a:spcAft>
              <a:tabLst>
                <a:tab pos="3581400" algn="l"/>
              </a:tabLst>
            </a:pPr>
            <a:r>
              <a:rPr lang="en-US" sz="2200" b="0" i="0" u="none" strike="noStrike" baseline="0" dirty="0">
                <a:solidFill>
                  <a:srgbClr val="000000"/>
                </a:solidFill>
              </a:rPr>
              <a:t>These mini projects and components of actual complex robotic machines. Therefore, to incorporate and combine all these small modules together to form a better and more reliable integrated machine will be an advancement and future scope. </a:t>
            </a:r>
            <a:endParaRPr lang="en-IN" sz="2200" b="0" i="0" u="none" strike="noStrike" baseline="0" dirty="0">
              <a:solidFill>
                <a:srgbClr val="000000"/>
              </a:solidFill>
              <a:cs typeface="Times New Roman" panose="02020603050405020304" pitchFamily="18" charset="0"/>
            </a:endParaRPr>
          </a:p>
          <a:p>
            <a:pPr marL="457200" marR="0" algn="just">
              <a:spcBef>
                <a:spcPts val="0"/>
              </a:spcBef>
              <a:spcAft>
                <a:spcPts val="0"/>
              </a:spcAft>
              <a:tabLst>
                <a:tab pos="3581400" algn="l"/>
              </a:tabLst>
            </a:pPr>
            <a:r>
              <a:rPr lang="en-US" sz="2200" b="0" i="0" u="none" strike="noStrike" baseline="0" dirty="0">
                <a:solidFill>
                  <a:srgbClr val="000000"/>
                </a:solidFill>
              </a:rPr>
              <a:t>Also, to upgrade the sensors to the ones with high precision and accuracy is a must. This adds more reliability and gives more control to the programmer to achieve the required targets through these projects.</a:t>
            </a:r>
          </a:p>
          <a:p>
            <a:pPr marL="457200" marR="0" algn="just">
              <a:spcBef>
                <a:spcPts val="0"/>
              </a:spcBef>
              <a:spcAft>
                <a:spcPts val="0"/>
              </a:spcAft>
              <a:tabLst>
                <a:tab pos="3581400" algn="l"/>
              </a:tabLst>
            </a:pPr>
            <a:r>
              <a:rPr lang="en-US" sz="2200" dirty="0">
                <a:solidFill>
                  <a:srgbClr val="000000"/>
                </a:solidFill>
                <a:effectLst/>
                <a:ea typeface="Calibri" panose="020F0502020204030204" pitchFamily="34" charset="0"/>
                <a:cs typeface="Times New Roman" panose="02020603050405020304" pitchFamily="18" charset="0"/>
              </a:rPr>
              <a:t>This internship has led me to </a:t>
            </a:r>
            <a:r>
              <a:rPr lang="en-US" sz="2200" dirty="0">
                <a:solidFill>
                  <a:srgbClr val="000000"/>
                </a:solidFill>
                <a:ea typeface="Calibri" panose="020F0502020204030204" pitchFamily="34" charset="0"/>
                <a:cs typeface="Times New Roman" panose="02020603050405020304" pitchFamily="18" charset="0"/>
              </a:rPr>
              <a:t>integrate hardware in my next project with </a:t>
            </a:r>
            <a:r>
              <a:rPr lang="en-US" sz="2200">
                <a:solidFill>
                  <a:srgbClr val="000000"/>
                </a:solidFill>
                <a:ea typeface="Calibri" panose="020F0502020204030204" pitchFamily="34" charset="0"/>
                <a:cs typeface="Times New Roman" panose="02020603050405020304" pitchFamily="18" charset="0"/>
              </a:rPr>
              <a:t>higher complexity.</a:t>
            </a:r>
            <a:endParaRPr lang="en-US" sz="2200" dirty="0">
              <a:effectLst/>
              <a:ea typeface="Calibri" panose="020F0502020204030204" pitchFamily="34"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19</a:t>
            </a:fld>
            <a:endParaRPr lang="en-US"/>
          </a:p>
        </p:txBody>
      </p:sp>
    </p:spTree>
    <p:extLst>
      <p:ext uri="{BB962C8B-B14F-4D97-AF65-F5344CB8AC3E}">
        <p14:creationId xmlns:p14="http://schemas.microsoft.com/office/powerpoint/2010/main" val="2213946025"/>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Roadmap</a:t>
            </a:r>
          </a:p>
        </p:txBody>
      </p:sp>
      <p:sp>
        <p:nvSpPr>
          <p:cNvPr id="3" name="Content Placeholder 2"/>
          <p:cNvSpPr>
            <a:spLocks noGrp="1"/>
          </p:cNvSpPr>
          <p:nvPr>
            <p:ph idx="1"/>
          </p:nvPr>
        </p:nvSpPr>
        <p:spPr/>
        <p:txBody>
          <a:bodyPr>
            <a:normAutofit/>
          </a:bodyPr>
          <a:lstStyle/>
          <a:p>
            <a:pPr>
              <a:lnSpc>
                <a:spcPct val="150000"/>
              </a:lnSpc>
            </a:pPr>
            <a:r>
              <a:rPr lang="en-IN" sz="2200" dirty="0"/>
              <a:t>Introduction</a:t>
            </a:r>
          </a:p>
          <a:p>
            <a:pPr>
              <a:lnSpc>
                <a:spcPct val="150000"/>
              </a:lnSpc>
            </a:pPr>
            <a:r>
              <a:rPr lang="en-IN" sz="2200" dirty="0"/>
              <a:t>About the Organization</a:t>
            </a:r>
          </a:p>
          <a:p>
            <a:pPr>
              <a:lnSpc>
                <a:spcPct val="150000"/>
              </a:lnSpc>
            </a:pPr>
            <a:r>
              <a:rPr lang="en-IN" sz="2200" dirty="0"/>
              <a:t>About the Department</a:t>
            </a:r>
          </a:p>
          <a:p>
            <a:pPr>
              <a:lnSpc>
                <a:spcPct val="150000"/>
              </a:lnSpc>
            </a:pPr>
            <a:r>
              <a:rPr lang="en-IN" sz="2200" dirty="0"/>
              <a:t>Project Details</a:t>
            </a:r>
          </a:p>
          <a:p>
            <a:pPr>
              <a:lnSpc>
                <a:spcPct val="150000"/>
              </a:lnSpc>
            </a:pPr>
            <a:r>
              <a:rPr lang="en-IN" sz="2200" dirty="0"/>
              <a:t>Learning and Experience</a:t>
            </a:r>
          </a:p>
          <a:p>
            <a:pPr>
              <a:lnSpc>
                <a:spcPct val="150000"/>
              </a:lnSpc>
            </a:pPr>
            <a:r>
              <a:rPr lang="en-IN" sz="2200" dirty="0"/>
              <a:t>Comments and Future Plan</a:t>
            </a:r>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2</a:t>
            </a:fld>
            <a:endParaRPr lang="en-US"/>
          </a:p>
        </p:txBody>
      </p:sp>
    </p:spTree>
    <p:extLst>
      <p:ext uri="{BB962C8B-B14F-4D97-AF65-F5344CB8AC3E}">
        <p14:creationId xmlns:p14="http://schemas.microsoft.com/office/powerpoint/2010/main" val="1914826243"/>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845A4-12D6-4C22-9C0F-BEA35F91219C}"/>
              </a:ext>
            </a:extLst>
          </p:cNvPr>
          <p:cNvSpPr>
            <a:spLocks noGrp="1"/>
          </p:cNvSpPr>
          <p:nvPr>
            <p:ph type="title"/>
          </p:nvPr>
        </p:nvSpPr>
        <p:spPr>
          <a:xfrm>
            <a:off x="455488" y="2971800"/>
            <a:ext cx="8229600" cy="914400"/>
          </a:xfrm>
        </p:spPr>
        <p:txBody>
          <a:bodyPr/>
          <a:lstStyle/>
          <a:p>
            <a:r>
              <a:rPr lang="en-US" dirty="0"/>
              <a:t>THANK YOU !</a:t>
            </a:r>
          </a:p>
        </p:txBody>
      </p:sp>
      <p:sp>
        <p:nvSpPr>
          <p:cNvPr id="4" name="Date Placeholder 3">
            <a:extLst>
              <a:ext uri="{FF2B5EF4-FFF2-40B4-BE49-F238E27FC236}">
                <a16:creationId xmlns:a16="http://schemas.microsoft.com/office/drawing/2014/main" id="{4373113C-3714-4091-8A6E-67B68DA35FCD}"/>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5E65D54D-AE13-412F-A21D-FE8B57E89EB2}"/>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0FFD583E-9888-46C1-8F5E-EDA9CF192B08}"/>
              </a:ext>
            </a:extLst>
          </p:cNvPr>
          <p:cNvSpPr>
            <a:spLocks noGrp="1"/>
          </p:cNvSpPr>
          <p:nvPr>
            <p:ph type="sldNum" sz="quarter" idx="12"/>
          </p:nvPr>
        </p:nvSpPr>
        <p:spPr/>
        <p:txBody>
          <a:bodyPr/>
          <a:lstStyle/>
          <a:p>
            <a:fld id="{CD173756-56D4-480A-AE5D-4130879C57F5}" type="slidenum">
              <a:rPr lang="en-US" smtClean="0"/>
              <a:t>20</a:t>
            </a:fld>
            <a:endParaRPr lang="en-US"/>
          </a:p>
        </p:txBody>
      </p:sp>
    </p:spTree>
    <p:extLst>
      <p:ext uri="{BB962C8B-B14F-4D97-AF65-F5344CB8AC3E}">
        <p14:creationId xmlns:p14="http://schemas.microsoft.com/office/powerpoint/2010/main" val="2054142089"/>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762000" y="2590800"/>
            <a:ext cx="7772400" cy="1470025"/>
          </a:xfrm>
        </p:spPr>
        <p:txBody>
          <a:bodyPr/>
          <a:lstStyle/>
          <a:p>
            <a:r>
              <a:rPr lang="en-IN" dirty="0"/>
              <a:t>Questions ?</a:t>
            </a:r>
          </a:p>
        </p:txBody>
      </p:sp>
      <p:sp>
        <p:nvSpPr>
          <p:cNvPr id="4" name="Date Placeholder 3"/>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21</a:t>
            </a:fld>
            <a:endParaRPr lang="en-US"/>
          </a:p>
        </p:txBody>
      </p:sp>
    </p:spTree>
    <p:extLst>
      <p:ext uri="{BB962C8B-B14F-4D97-AF65-F5344CB8AC3E}">
        <p14:creationId xmlns:p14="http://schemas.microsoft.com/office/powerpoint/2010/main" val="4245958566"/>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2595" y="1017854"/>
            <a:ext cx="8229600" cy="914400"/>
          </a:xfrm>
        </p:spPr>
        <p:txBody>
          <a:bodyPr>
            <a:normAutofit/>
          </a:bodyPr>
          <a:lstStyle/>
          <a:p>
            <a:r>
              <a:rPr lang="en-IN" dirty="0"/>
              <a:t>Introduction</a:t>
            </a:r>
          </a:p>
        </p:txBody>
      </p:sp>
      <p:sp>
        <p:nvSpPr>
          <p:cNvPr id="3" name="Content Placeholder 2"/>
          <p:cNvSpPr>
            <a:spLocks noGrp="1"/>
          </p:cNvSpPr>
          <p:nvPr>
            <p:ph idx="1"/>
          </p:nvPr>
        </p:nvSpPr>
        <p:spPr>
          <a:xfrm>
            <a:off x="304799" y="1752600"/>
            <a:ext cx="8405192" cy="4343400"/>
          </a:xfrm>
        </p:spPr>
        <p:txBody>
          <a:bodyPr>
            <a:noAutofit/>
          </a:bodyPr>
          <a:lstStyle/>
          <a:p>
            <a:pPr marL="0" indent="0" algn="just">
              <a:buNone/>
            </a:pPr>
            <a:r>
              <a:rPr lang="en-US" b="1" dirty="0">
                <a:latin typeface="Calibri (Body)"/>
                <a:cs typeface="Times New Roman" panose="02020603050405020304" pitchFamily="18" charset="0"/>
              </a:rPr>
              <a:t>Project Problem Definition</a:t>
            </a:r>
            <a:r>
              <a:rPr lang="en-US" dirty="0">
                <a:latin typeface="Calibri (Body)"/>
                <a:cs typeface="Times New Roman" panose="02020603050405020304" pitchFamily="18" charset="0"/>
              </a:rPr>
              <a:t> </a:t>
            </a:r>
          </a:p>
          <a:p>
            <a:pPr algn="just"/>
            <a:r>
              <a:rPr lang="en-US" sz="2000" b="0" i="0" u="none" strike="noStrike" baseline="0" dirty="0" err="1">
                <a:solidFill>
                  <a:srgbClr val="000000"/>
                </a:solidFill>
                <a:latin typeface="Times New Roman" panose="02020603050405020304" pitchFamily="18" charset="0"/>
              </a:rPr>
              <a:t>PBOPlus</a:t>
            </a:r>
            <a:r>
              <a:rPr lang="en-US" sz="2000" b="0" i="0" u="none" strike="noStrike" baseline="0" dirty="0">
                <a:solidFill>
                  <a:srgbClr val="000000"/>
                </a:solidFill>
                <a:latin typeface="Times New Roman" panose="02020603050405020304" pitchFamily="18" charset="0"/>
              </a:rPr>
              <a:t>, a pioneer consulting firm in the field of business process management, offers services which include Industrial Automation, Robotics, and IoT.</a:t>
            </a:r>
          </a:p>
          <a:p>
            <a:pPr algn="just"/>
            <a:r>
              <a:rPr lang="en-US" sz="2000" b="0" i="0" u="none" strike="noStrike" baseline="0" dirty="0">
                <a:solidFill>
                  <a:srgbClr val="000000"/>
                </a:solidFill>
                <a:latin typeface="Times New Roman" panose="02020603050405020304" pitchFamily="18" charset="0"/>
              </a:rPr>
              <a:t>Being manufacturing experts, the driving reason for leaders at </a:t>
            </a:r>
            <a:r>
              <a:rPr lang="en-US" sz="2000" b="0" i="0" u="none" strike="noStrike" baseline="0" dirty="0" err="1">
                <a:solidFill>
                  <a:srgbClr val="000000"/>
                </a:solidFill>
                <a:latin typeface="Times New Roman" panose="02020603050405020304" pitchFamily="18" charset="0"/>
              </a:rPr>
              <a:t>PBOPlus</a:t>
            </a:r>
            <a:r>
              <a:rPr lang="en-US" sz="2000" b="0" i="0" u="none" strike="noStrike" baseline="0" dirty="0">
                <a:solidFill>
                  <a:srgbClr val="000000"/>
                </a:solidFill>
                <a:latin typeface="Times New Roman" panose="02020603050405020304" pitchFamily="18" charset="0"/>
              </a:rPr>
              <a:t> to foray into Robotics was to diversify into the manufacturing domain. I was able to contribute for the organization and learn about the Robotics field and the industry standards and requirements.</a:t>
            </a:r>
          </a:p>
          <a:p>
            <a:pPr algn="just"/>
            <a:r>
              <a:rPr lang="en-US" sz="2000" b="0" i="0" u="none" strike="noStrike" baseline="0" dirty="0">
                <a:solidFill>
                  <a:srgbClr val="000000"/>
                </a:solidFill>
                <a:latin typeface="Times New Roman" panose="02020603050405020304" pitchFamily="18" charset="0"/>
              </a:rPr>
              <a:t>I </a:t>
            </a:r>
            <a:r>
              <a:rPr lang="en-US" sz="2000" dirty="0">
                <a:solidFill>
                  <a:srgbClr val="000000"/>
                </a:solidFill>
                <a:latin typeface="Times New Roman" panose="02020603050405020304" pitchFamily="18" charset="0"/>
              </a:rPr>
              <a:t>was required to learn Python and understand vision detection and how different techniques and execution takes place.</a:t>
            </a:r>
            <a:endParaRPr lang="en-US" sz="2000" b="0" i="0" u="none" strike="noStrike" baseline="0" dirty="0">
              <a:solidFill>
                <a:srgbClr val="000000"/>
              </a:solidFill>
              <a:latin typeface="Times New Roman" panose="02020603050405020304" pitchFamily="18" charset="0"/>
            </a:endParaRPr>
          </a:p>
          <a:p>
            <a:pPr algn="just"/>
            <a:r>
              <a:rPr lang="en-US" sz="2000" dirty="0">
                <a:solidFill>
                  <a:srgbClr val="000000"/>
                </a:solidFill>
                <a:latin typeface="Times New Roman" panose="02020603050405020304" pitchFamily="18" charset="0"/>
                <a:cs typeface="Times New Roman" panose="02020603050405020304" pitchFamily="18" charset="0"/>
              </a:rPr>
              <a:t>I was tasked to understand the Raspberry Pi and how different components can be used with it like camera, LEDs, gyroscopes, motion sensors etc.</a:t>
            </a:r>
            <a:endParaRPr lang="en-US" dirty="0">
              <a:latin typeface="Calibri (Body)"/>
              <a:cs typeface="Times New Roman" panose="02020603050405020304" pitchFamily="18" charset="0"/>
            </a:endParaRPr>
          </a:p>
        </p:txBody>
      </p:sp>
      <p:sp>
        <p:nvSpPr>
          <p:cNvPr id="6" name="Slide Number Placeholder 5"/>
          <p:cNvSpPr>
            <a:spLocks noGrp="1"/>
          </p:cNvSpPr>
          <p:nvPr>
            <p:ph type="sldNum" sz="quarter" idx="12"/>
          </p:nvPr>
        </p:nvSpPr>
        <p:spPr/>
        <p:txBody>
          <a:bodyPr/>
          <a:lstStyle/>
          <a:p>
            <a:fld id="{CD173756-56D4-480A-AE5D-4130879C57F5}" type="slidenum">
              <a:rPr lang="en-US" smtClean="0"/>
              <a:t>3</a:t>
            </a:fld>
            <a:endParaRPr lang="en-US"/>
          </a:p>
        </p:txBody>
      </p:sp>
    </p:spTree>
    <p:extLst>
      <p:ext uri="{BB962C8B-B14F-4D97-AF65-F5344CB8AC3E}">
        <p14:creationId xmlns:p14="http://schemas.microsoft.com/office/powerpoint/2010/main" val="894840402"/>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br>
              <a:rPr lang="en-IN" dirty="0"/>
            </a:br>
            <a:r>
              <a:rPr lang="en-IN" dirty="0"/>
              <a:t>About the Organization</a:t>
            </a:r>
            <a:br>
              <a:rPr lang="en-IN" dirty="0"/>
            </a:br>
            <a:endParaRPr lang="en-IN" dirty="0"/>
          </a:p>
        </p:txBody>
      </p:sp>
      <p:sp>
        <p:nvSpPr>
          <p:cNvPr id="3" name="Content Placeholder 2"/>
          <p:cNvSpPr>
            <a:spLocks noGrp="1"/>
          </p:cNvSpPr>
          <p:nvPr>
            <p:ph idx="1"/>
          </p:nvPr>
        </p:nvSpPr>
        <p:spPr>
          <a:xfrm>
            <a:off x="457200" y="2286000"/>
            <a:ext cx="8229600" cy="4343400"/>
          </a:xfrm>
        </p:spPr>
        <p:txBody>
          <a:bodyPr>
            <a:normAutofit/>
          </a:bodyPr>
          <a:lstStyle/>
          <a:p>
            <a:pPr algn="just"/>
            <a:r>
              <a:rPr lang="en-US" sz="2200" b="0" i="0" u="none" strike="noStrike" baseline="0" dirty="0" err="1">
                <a:solidFill>
                  <a:srgbClr val="000000"/>
                </a:solidFill>
                <a:latin typeface="Times New Roman" panose="02020603050405020304" pitchFamily="18" charset="0"/>
              </a:rPr>
              <a:t>PBOPlus</a:t>
            </a:r>
            <a:r>
              <a:rPr lang="en-US" sz="2200" b="0" i="0" u="none" strike="noStrike" baseline="0" dirty="0">
                <a:solidFill>
                  <a:srgbClr val="000000"/>
                </a:solidFill>
                <a:latin typeface="Times New Roman" panose="02020603050405020304" pitchFamily="18" charset="0"/>
              </a:rPr>
              <a:t>’</a:t>
            </a:r>
            <a:r>
              <a:rPr lang="en-US" sz="2200" dirty="0">
                <a:solidFill>
                  <a:srgbClr val="000000"/>
                </a:solidFill>
                <a:latin typeface="Times New Roman" panose="02020603050405020304" pitchFamily="18" charset="0"/>
              </a:rPr>
              <a:t> </a:t>
            </a:r>
            <a:r>
              <a:rPr lang="en-US" sz="2200" b="0" i="0" u="none" strike="noStrike" baseline="0" dirty="0">
                <a:solidFill>
                  <a:srgbClr val="000000"/>
                </a:solidFill>
                <a:latin typeface="Times New Roman" panose="02020603050405020304" pitchFamily="18" charset="0"/>
              </a:rPr>
              <a:t>aim is to help our customers achieve reduction in business costs and increase in value for their clients thereby increasing profitability and/or business growth. </a:t>
            </a:r>
          </a:p>
          <a:p>
            <a:pPr algn="just"/>
            <a:r>
              <a:rPr lang="en-US" sz="2200" b="0" i="0" u="none" strike="noStrike" baseline="0" dirty="0">
                <a:solidFill>
                  <a:srgbClr val="000000"/>
                </a:solidFill>
                <a:latin typeface="Times New Roman" panose="02020603050405020304" pitchFamily="18" charset="0"/>
              </a:rPr>
              <a:t>We reduce departmental silos within organizations through cross-functional processes and horizontal organizational structure changes that leads to increased customer alignment and improved organizational effectiveness. </a:t>
            </a:r>
          </a:p>
          <a:p>
            <a:pPr algn="just"/>
            <a:r>
              <a:rPr lang="en-US" sz="2200" dirty="0">
                <a:solidFill>
                  <a:srgbClr val="000000"/>
                </a:solidFill>
                <a:latin typeface="Times New Roman" panose="02020603050405020304" pitchFamily="18" charset="0"/>
              </a:rPr>
              <a:t>Automation and Robotics have become key integrations as d</a:t>
            </a:r>
            <a:r>
              <a:rPr lang="en-US" sz="2200" b="0" i="0" u="none" strike="noStrike" baseline="0" dirty="0">
                <a:solidFill>
                  <a:srgbClr val="000000"/>
                </a:solidFill>
                <a:latin typeface="Times New Roman" panose="02020603050405020304" pitchFamily="18" charset="0"/>
              </a:rPr>
              <a:t>oing so, we were able to further align ourselves with the organization’s vision of helping businesses to stay free of repetitive tasks and focus on profitability. </a:t>
            </a:r>
            <a:endParaRPr lang="en-IN" sz="2200" dirty="0"/>
          </a:p>
        </p:txBody>
      </p:sp>
      <p:sp>
        <p:nvSpPr>
          <p:cNvPr id="6" name="Slide Number Placeholder 5"/>
          <p:cNvSpPr>
            <a:spLocks noGrp="1"/>
          </p:cNvSpPr>
          <p:nvPr>
            <p:ph type="sldNum" sz="quarter" idx="12"/>
          </p:nvPr>
        </p:nvSpPr>
        <p:spPr/>
        <p:txBody>
          <a:bodyPr/>
          <a:lstStyle/>
          <a:p>
            <a:fld id="{CD173756-56D4-480A-AE5D-4130879C57F5}" type="slidenum">
              <a:rPr lang="en-US" smtClean="0"/>
              <a:t>4</a:t>
            </a:fld>
            <a:endParaRPr lang="en-US"/>
          </a:p>
        </p:txBody>
      </p:sp>
    </p:spTree>
    <p:extLst>
      <p:ext uri="{BB962C8B-B14F-4D97-AF65-F5344CB8AC3E}">
        <p14:creationId xmlns:p14="http://schemas.microsoft.com/office/powerpoint/2010/main" val="1413504177"/>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br>
              <a:rPr lang="en-IN" dirty="0"/>
            </a:br>
            <a:r>
              <a:rPr lang="en-IN" dirty="0"/>
              <a:t>About the Department</a:t>
            </a:r>
            <a:br>
              <a:rPr lang="en-IN" dirty="0"/>
            </a:br>
            <a:endParaRPr lang="en-IN" dirty="0"/>
          </a:p>
        </p:txBody>
      </p:sp>
      <p:sp>
        <p:nvSpPr>
          <p:cNvPr id="3" name="Content Placeholder 2"/>
          <p:cNvSpPr>
            <a:spLocks noGrp="1"/>
          </p:cNvSpPr>
          <p:nvPr>
            <p:ph idx="1"/>
          </p:nvPr>
        </p:nvSpPr>
        <p:spPr>
          <a:xfrm>
            <a:off x="457200" y="2286000"/>
            <a:ext cx="8229600" cy="4343400"/>
          </a:xfrm>
        </p:spPr>
        <p:txBody>
          <a:bodyPr>
            <a:normAutofit/>
          </a:bodyPr>
          <a:lstStyle/>
          <a:p>
            <a:pPr algn="just"/>
            <a:r>
              <a:rPr lang="en-US" sz="2000" b="0" i="0" u="none" strike="noStrike" baseline="0" dirty="0">
                <a:solidFill>
                  <a:srgbClr val="000000"/>
                </a:solidFill>
                <a:latin typeface="Times New Roman" panose="02020603050405020304" pitchFamily="18" charset="0"/>
              </a:rPr>
              <a:t>The main purpose of an industrial robot is to replicate human motions/actions. Specific industrial functions require very high levels of precision or repeatability. </a:t>
            </a:r>
          </a:p>
          <a:p>
            <a:r>
              <a:rPr lang="en-US" sz="2000" b="0" i="0" u="none" strike="noStrike" baseline="0" dirty="0">
                <a:solidFill>
                  <a:srgbClr val="000000"/>
                </a:solidFill>
                <a:latin typeface="Times New Roman" panose="02020603050405020304" pitchFamily="18" charset="0"/>
              </a:rPr>
              <a:t>We are supported by extensive knowledge of how the manufacturing industry operates. We understand the intricacies of: </a:t>
            </a:r>
          </a:p>
          <a:p>
            <a:pPr marL="0" indent="0">
              <a:buNone/>
            </a:pPr>
            <a:r>
              <a:rPr lang="en-US" sz="2000" dirty="0">
                <a:solidFill>
                  <a:srgbClr val="000000"/>
                </a:solidFill>
                <a:latin typeface="Times New Roman" panose="02020603050405020304" pitchFamily="18" charset="0"/>
              </a:rPr>
              <a:t>    </a:t>
            </a:r>
            <a:r>
              <a:rPr lang="en-US" sz="2000" b="0" i="0" u="none" strike="noStrike" baseline="0" dirty="0">
                <a:solidFill>
                  <a:srgbClr val="000000"/>
                </a:solidFill>
                <a:latin typeface="Times New Roman" panose="02020603050405020304" pitchFamily="18" charset="0"/>
              </a:rPr>
              <a:t>• How to place a factory? </a:t>
            </a:r>
          </a:p>
          <a:p>
            <a:pPr marL="0" indent="0">
              <a:buNone/>
            </a:pPr>
            <a:r>
              <a:rPr lang="en-US" sz="2000" dirty="0">
                <a:solidFill>
                  <a:srgbClr val="000000"/>
                </a:solidFill>
                <a:latin typeface="Times New Roman" panose="02020603050405020304" pitchFamily="18" charset="0"/>
              </a:rPr>
              <a:t>    </a:t>
            </a:r>
            <a:r>
              <a:rPr lang="en-US" sz="2000" b="0" i="0" u="none" strike="noStrike" baseline="0" dirty="0">
                <a:solidFill>
                  <a:srgbClr val="000000"/>
                </a:solidFill>
                <a:latin typeface="Times New Roman" panose="02020603050405020304" pitchFamily="18" charset="0"/>
              </a:rPr>
              <a:t>• How to run a factory smoothly? </a:t>
            </a:r>
          </a:p>
          <a:p>
            <a:pPr marL="0" indent="0">
              <a:buNone/>
            </a:pPr>
            <a:r>
              <a:rPr lang="en-US" sz="2000" dirty="0">
                <a:solidFill>
                  <a:srgbClr val="000000"/>
                </a:solidFill>
                <a:latin typeface="Times New Roman" panose="02020603050405020304" pitchFamily="18" charset="0"/>
              </a:rPr>
              <a:t>    </a:t>
            </a:r>
            <a:r>
              <a:rPr lang="en-US" sz="2000" b="0" i="0" u="none" strike="noStrike" baseline="0" dirty="0">
                <a:solidFill>
                  <a:srgbClr val="000000"/>
                </a:solidFill>
                <a:latin typeface="Times New Roman" panose="02020603050405020304" pitchFamily="18" charset="0"/>
              </a:rPr>
              <a:t>• What parts need to be produced in-house and what needs to be outsourced?</a:t>
            </a:r>
          </a:p>
          <a:p>
            <a:r>
              <a:rPr lang="en-US" sz="2000" dirty="0">
                <a:solidFill>
                  <a:srgbClr val="000000"/>
                </a:solidFill>
                <a:latin typeface="Times New Roman" panose="02020603050405020304" pitchFamily="18" charset="0"/>
              </a:rPr>
              <a:t>The ‘Robotics and Automation’ department headed by Mr. </a:t>
            </a:r>
            <a:r>
              <a:rPr lang="en-US" sz="2000" dirty="0" err="1">
                <a:solidFill>
                  <a:srgbClr val="000000"/>
                </a:solidFill>
                <a:latin typeface="Times New Roman" panose="02020603050405020304" pitchFamily="18" charset="0"/>
              </a:rPr>
              <a:t>Karunesh</a:t>
            </a:r>
            <a:r>
              <a:rPr lang="en-US" sz="2000" dirty="0">
                <a:solidFill>
                  <a:srgbClr val="000000"/>
                </a:solidFill>
                <a:latin typeface="Times New Roman" panose="02020603050405020304" pitchFamily="18" charset="0"/>
              </a:rPr>
              <a:t> Jha aim to provide the best solutions and high efficiency for clients. We aim to reduce labor and had automation for increase in revenue and help achieve greater production rates.</a:t>
            </a:r>
            <a:r>
              <a:rPr lang="en-US" sz="2000" b="0" i="0" u="none" strike="noStrike" baseline="0" dirty="0">
                <a:solidFill>
                  <a:srgbClr val="000000"/>
                </a:solidFill>
                <a:latin typeface="Times New Roman" panose="02020603050405020304" pitchFamily="18" charset="0"/>
              </a:rPr>
              <a:t> </a:t>
            </a:r>
          </a:p>
          <a:p>
            <a:pPr algn="just"/>
            <a:endParaRPr lang="en-IN" dirty="0"/>
          </a:p>
        </p:txBody>
      </p:sp>
      <p:sp>
        <p:nvSpPr>
          <p:cNvPr id="6" name="Slide Number Placeholder 5"/>
          <p:cNvSpPr>
            <a:spLocks noGrp="1"/>
          </p:cNvSpPr>
          <p:nvPr>
            <p:ph type="sldNum" sz="quarter" idx="12"/>
          </p:nvPr>
        </p:nvSpPr>
        <p:spPr/>
        <p:txBody>
          <a:bodyPr/>
          <a:lstStyle/>
          <a:p>
            <a:fld id="{CD173756-56D4-480A-AE5D-4130879C57F5}" type="slidenum">
              <a:rPr lang="en-US" smtClean="0"/>
              <a:t>5</a:t>
            </a:fld>
            <a:endParaRPr lang="en-US"/>
          </a:p>
        </p:txBody>
      </p:sp>
    </p:spTree>
    <p:extLst>
      <p:ext uri="{BB962C8B-B14F-4D97-AF65-F5344CB8AC3E}">
        <p14:creationId xmlns:p14="http://schemas.microsoft.com/office/powerpoint/2010/main" val="2846253961"/>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07407"/>
            <a:ext cx="8229600" cy="914400"/>
          </a:xfrm>
        </p:spPr>
        <p:txBody>
          <a:bodyPr>
            <a:normAutofit/>
          </a:bodyPr>
          <a:lstStyle/>
          <a:p>
            <a:r>
              <a:rPr lang="en-IN" dirty="0"/>
              <a:t>Project Details</a:t>
            </a:r>
          </a:p>
        </p:txBody>
      </p:sp>
      <p:sp>
        <p:nvSpPr>
          <p:cNvPr id="3" name="Content Placeholder 2"/>
          <p:cNvSpPr>
            <a:spLocks noGrp="1"/>
          </p:cNvSpPr>
          <p:nvPr>
            <p:ph idx="1"/>
          </p:nvPr>
        </p:nvSpPr>
        <p:spPr>
          <a:xfrm>
            <a:off x="457200" y="1987826"/>
            <a:ext cx="8229600" cy="4070351"/>
          </a:xfrm>
        </p:spPr>
        <p:txBody>
          <a:bodyPr>
            <a:normAutofit/>
          </a:bodyPr>
          <a:lstStyle/>
          <a:p>
            <a:pPr lvl="1" algn="just">
              <a:lnSpc>
                <a:spcPct val="150000"/>
              </a:lnSpc>
              <a:buFont typeface="Wingdings" panose="05000000000000000000" pitchFamily="2" charset="2"/>
              <a:buChar char="q"/>
            </a:pPr>
            <a:r>
              <a:rPr lang="en-US" sz="2200" dirty="0"/>
              <a:t> Learning Python and understanding Vision Detection</a:t>
            </a:r>
          </a:p>
          <a:p>
            <a:pPr lvl="1" algn="just">
              <a:lnSpc>
                <a:spcPct val="150000"/>
              </a:lnSpc>
              <a:buFont typeface="Wingdings" panose="05000000000000000000" pitchFamily="2" charset="2"/>
              <a:buChar char="q"/>
            </a:pPr>
            <a:r>
              <a:rPr lang="en-US" sz="2200" dirty="0"/>
              <a:t> Understanding and connecting the Raspberry Pi 3 B+</a:t>
            </a:r>
          </a:p>
          <a:p>
            <a:pPr lvl="1" algn="just">
              <a:lnSpc>
                <a:spcPct val="150000"/>
              </a:lnSpc>
              <a:buFont typeface="Wingdings" panose="05000000000000000000" pitchFamily="2" charset="2"/>
              <a:buChar char="q"/>
            </a:pPr>
            <a:r>
              <a:rPr lang="en-US" sz="2200" dirty="0"/>
              <a:t> Part 1: LED Control with GUI</a:t>
            </a:r>
          </a:p>
          <a:p>
            <a:pPr lvl="1" algn="just">
              <a:lnSpc>
                <a:spcPct val="150000"/>
              </a:lnSpc>
              <a:buFont typeface="Wingdings" panose="05000000000000000000" pitchFamily="2" charset="2"/>
              <a:buChar char="q"/>
            </a:pPr>
            <a:r>
              <a:rPr lang="en-US" sz="2200" dirty="0"/>
              <a:t> Part 2: Face Detection</a:t>
            </a:r>
          </a:p>
          <a:p>
            <a:pPr lvl="1" algn="just">
              <a:lnSpc>
                <a:spcPct val="150000"/>
              </a:lnSpc>
              <a:buFont typeface="Wingdings" panose="05000000000000000000" pitchFamily="2" charset="2"/>
              <a:buChar char="q"/>
            </a:pPr>
            <a:r>
              <a:rPr lang="en-US" sz="2200" dirty="0"/>
              <a:t> Part 3: Security System</a:t>
            </a:r>
          </a:p>
          <a:p>
            <a:pPr lvl="1" algn="just">
              <a:lnSpc>
                <a:spcPct val="150000"/>
              </a:lnSpc>
              <a:buFont typeface="Wingdings" panose="05000000000000000000" pitchFamily="2" charset="2"/>
              <a:buChar char="q"/>
            </a:pPr>
            <a:r>
              <a:rPr lang="en-US" sz="2200" dirty="0"/>
              <a:t> Part 4: Gyroscope System</a:t>
            </a:r>
          </a:p>
        </p:txBody>
      </p:sp>
      <p:sp>
        <p:nvSpPr>
          <p:cNvPr id="4" name="Date Placeholder 3"/>
          <p:cNvSpPr>
            <a:spLocks noGrp="1"/>
          </p:cNvSpPr>
          <p:nvPr>
            <p:ph type="dt" sz="half" idx="10"/>
          </p:nvPr>
        </p:nvSpPr>
        <p:spPr/>
        <p:txBody>
          <a:bodyPr/>
          <a:lstStyle/>
          <a:p>
            <a:fld id="{43EB6444-05C2-4DB9-99E3-3024D2735779}" type="datetime3">
              <a:rPr lang="en-US" smtClean="0"/>
              <a:t>4 September 2021</a:t>
            </a:fld>
            <a:endParaRPr lang="en-US" dirty="0"/>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6</a:t>
            </a:fld>
            <a:endParaRPr lang="en-US"/>
          </a:p>
        </p:txBody>
      </p:sp>
    </p:spTree>
    <p:extLst>
      <p:ext uri="{BB962C8B-B14F-4D97-AF65-F5344CB8AC3E}">
        <p14:creationId xmlns:p14="http://schemas.microsoft.com/office/powerpoint/2010/main" val="2822270574"/>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EB2F3-F51D-43C3-B6B4-A22810021E72}"/>
              </a:ext>
            </a:extLst>
          </p:cNvPr>
          <p:cNvSpPr>
            <a:spLocks noGrp="1"/>
          </p:cNvSpPr>
          <p:nvPr>
            <p:ph type="title"/>
          </p:nvPr>
        </p:nvSpPr>
        <p:spPr>
          <a:xfrm>
            <a:off x="457200" y="1157849"/>
            <a:ext cx="8229600" cy="914400"/>
          </a:xfrm>
        </p:spPr>
        <p:txBody>
          <a:bodyPr>
            <a:noAutofit/>
          </a:bodyPr>
          <a:lstStyle/>
          <a:p>
            <a:r>
              <a:rPr lang="en-IN" sz="2800" dirty="0"/>
              <a:t>Understanding Raspberry Pi 3 B+</a:t>
            </a:r>
          </a:p>
        </p:txBody>
      </p:sp>
      <p:sp>
        <p:nvSpPr>
          <p:cNvPr id="4" name="Date Placeholder 3">
            <a:extLst>
              <a:ext uri="{FF2B5EF4-FFF2-40B4-BE49-F238E27FC236}">
                <a16:creationId xmlns:a16="http://schemas.microsoft.com/office/drawing/2014/main" id="{1B6F349E-DE5C-4564-971B-7893DC4623D9}"/>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E36F5724-FA39-4E00-8FEF-5334B244FDA6}"/>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B10BE48F-D69D-4B05-94F1-7B2C7639F9F4}"/>
              </a:ext>
            </a:extLst>
          </p:cNvPr>
          <p:cNvSpPr>
            <a:spLocks noGrp="1"/>
          </p:cNvSpPr>
          <p:nvPr>
            <p:ph type="sldNum" sz="quarter" idx="12"/>
          </p:nvPr>
        </p:nvSpPr>
        <p:spPr/>
        <p:txBody>
          <a:bodyPr/>
          <a:lstStyle/>
          <a:p>
            <a:fld id="{CD173756-56D4-480A-AE5D-4130879C57F5}" type="slidenum">
              <a:rPr lang="en-US" smtClean="0"/>
              <a:t>7</a:t>
            </a:fld>
            <a:endParaRPr lang="en-US"/>
          </a:p>
        </p:txBody>
      </p:sp>
      <p:pic>
        <p:nvPicPr>
          <p:cNvPr id="7" name="Picture 6">
            <a:extLst>
              <a:ext uri="{FF2B5EF4-FFF2-40B4-BE49-F238E27FC236}">
                <a16:creationId xmlns:a16="http://schemas.microsoft.com/office/drawing/2014/main" id="{7C37888E-5A9D-4328-A7E8-F200B6CA55C9}"/>
              </a:ext>
            </a:extLst>
          </p:cNvPr>
          <p:cNvPicPr>
            <a:picLocks noChangeAspect="1"/>
          </p:cNvPicPr>
          <p:nvPr/>
        </p:nvPicPr>
        <p:blipFill>
          <a:blip r:embed="rId2"/>
          <a:stretch>
            <a:fillRect/>
          </a:stretch>
        </p:blipFill>
        <p:spPr>
          <a:xfrm>
            <a:off x="1865188" y="2072249"/>
            <a:ext cx="5410200" cy="4147511"/>
          </a:xfrm>
          <a:prstGeom prst="rect">
            <a:avLst/>
          </a:prstGeom>
        </p:spPr>
      </p:pic>
    </p:spTree>
    <p:extLst>
      <p:ext uri="{BB962C8B-B14F-4D97-AF65-F5344CB8AC3E}">
        <p14:creationId xmlns:p14="http://schemas.microsoft.com/office/powerpoint/2010/main" val="3922368063"/>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3876E59-ABE0-4C68-92B8-99D407049198}"/>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726BC418-22FA-4A00-9BB8-173E34FB5E56}"/>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DAF40792-45BD-402D-8850-AC07C5C1E614}"/>
              </a:ext>
            </a:extLst>
          </p:cNvPr>
          <p:cNvSpPr>
            <a:spLocks noGrp="1"/>
          </p:cNvSpPr>
          <p:nvPr>
            <p:ph type="sldNum" sz="quarter" idx="12"/>
          </p:nvPr>
        </p:nvSpPr>
        <p:spPr/>
        <p:txBody>
          <a:bodyPr/>
          <a:lstStyle/>
          <a:p>
            <a:fld id="{CD173756-56D4-480A-AE5D-4130879C57F5}" type="slidenum">
              <a:rPr lang="en-US" smtClean="0"/>
              <a:t>8</a:t>
            </a:fld>
            <a:endParaRPr lang="en-US"/>
          </a:p>
        </p:txBody>
      </p:sp>
      <p:pic>
        <p:nvPicPr>
          <p:cNvPr id="7" name="Picture 6">
            <a:extLst>
              <a:ext uri="{FF2B5EF4-FFF2-40B4-BE49-F238E27FC236}">
                <a16:creationId xmlns:a16="http://schemas.microsoft.com/office/drawing/2014/main" id="{5BBE56D3-542A-42FC-8B72-CCF34B6D362E}"/>
              </a:ext>
            </a:extLst>
          </p:cNvPr>
          <p:cNvPicPr>
            <a:picLocks noChangeAspect="1"/>
          </p:cNvPicPr>
          <p:nvPr/>
        </p:nvPicPr>
        <p:blipFill>
          <a:blip r:embed="rId2"/>
          <a:stretch>
            <a:fillRect/>
          </a:stretch>
        </p:blipFill>
        <p:spPr>
          <a:xfrm>
            <a:off x="457200" y="2173187"/>
            <a:ext cx="3630536" cy="2733383"/>
          </a:xfrm>
          <a:prstGeom prst="rect">
            <a:avLst/>
          </a:prstGeom>
        </p:spPr>
      </p:pic>
      <p:pic>
        <p:nvPicPr>
          <p:cNvPr id="9" name="Picture 8">
            <a:extLst>
              <a:ext uri="{FF2B5EF4-FFF2-40B4-BE49-F238E27FC236}">
                <a16:creationId xmlns:a16="http://schemas.microsoft.com/office/drawing/2014/main" id="{A79272CA-4290-4E58-A2B9-E1A98228AEFA}"/>
              </a:ext>
            </a:extLst>
          </p:cNvPr>
          <p:cNvPicPr>
            <a:picLocks noChangeAspect="1"/>
          </p:cNvPicPr>
          <p:nvPr/>
        </p:nvPicPr>
        <p:blipFill>
          <a:blip r:embed="rId3"/>
          <a:stretch>
            <a:fillRect/>
          </a:stretch>
        </p:blipFill>
        <p:spPr>
          <a:xfrm>
            <a:off x="4953000" y="2100510"/>
            <a:ext cx="3049712" cy="1730676"/>
          </a:xfrm>
          <a:prstGeom prst="rect">
            <a:avLst/>
          </a:prstGeom>
        </p:spPr>
      </p:pic>
      <p:pic>
        <p:nvPicPr>
          <p:cNvPr id="10" name="Picture 9">
            <a:extLst>
              <a:ext uri="{FF2B5EF4-FFF2-40B4-BE49-F238E27FC236}">
                <a16:creationId xmlns:a16="http://schemas.microsoft.com/office/drawing/2014/main" id="{746E8301-63C1-47A1-B616-32BFD091603F}"/>
              </a:ext>
            </a:extLst>
          </p:cNvPr>
          <p:cNvPicPr>
            <a:picLocks noChangeAspect="1"/>
          </p:cNvPicPr>
          <p:nvPr/>
        </p:nvPicPr>
        <p:blipFill>
          <a:blip r:embed="rId4"/>
          <a:stretch>
            <a:fillRect/>
          </a:stretch>
        </p:blipFill>
        <p:spPr>
          <a:xfrm>
            <a:off x="4724400" y="4114805"/>
            <a:ext cx="3521809" cy="2058172"/>
          </a:xfrm>
          <a:prstGeom prst="rect">
            <a:avLst/>
          </a:prstGeom>
        </p:spPr>
      </p:pic>
      <p:cxnSp>
        <p:nvCxnSpPr>
          <p:cNvPr id="12" name="Straight Arrow Connector 11">
            <a:extLst>
              <a:ext uri="{FF2B5EF4-FFF2-40B4-BE49-F238E27FC236}">
                <a16:creationId xmlns:a16="http://schemas.microsoft.com/office/drawing/2014/main" id="{AAA40911-112A-4842-9406-B8E2A68CC9A7}"/>
              </a:ext>
            </a:extLst>
          </p:cNvPr>
          <p:cNvCxnSpPr>
            <a:cxnSpLocks/>
            <a:stCxn id="7" idx="3"/>
            <a:endCxn id="9" idx="1"/>
          </p:cNvCxnSpPr>
          <p:nvPr/>
        </p:nvCxnSpPr>
        <p:spPr>
          <a:xfrm flipV="1">
            <a:off x="4087736" y="2965848"/>
            <a:ext cx="865264" cy="5740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85A0DDCD-25AF-4F17-9A80-11CD434AE962}"/>
              </a:ext>
            </a:extLst>
          </p:cNvPr>
          <p:cNvSpPr>
            <a:spLocks noGrp="1"/>
          </p:cNvSpPr>
          <p:nvPr>
            <p:ph type="title"/>
          </p:nvPr>
        </p:nvSpPr>
        <p:spPr>
          <a:xfrm>
            <a:off x="457200" y="1157849"/>
            <a:ext cx="8229600" cy="914400"/>
          </a:xfrm>
        </p:spPr>
        <p:txBody>
          <a:bodyPr>
            <a:noAutofit/>
          </a:bodyPr>
          <a:lstStyle/>
          <a:p>
            <a:r>
              <a:rPr lang="en-IN" sz="2800" dirty="0"/>
              <a:t>Connecting the Raspberry Pi</a:t>
            </a:r>
          </a:p>
        </p:txBody>
      </p:sp>
      <p:sp>
        <p:nvSpPr>
          <p:cNvPr id="24" name="TextBox 23">
            <a:extLst>
              <a:ext uri="{FF2B5EF4-FFF2-40B4-BE49-F238E27FC236}">
                <a16:creationId xmlns:a16="http://schemas.microsoft.com/office/drawing/2014/main" id="{7730740A-1448-4D4D-B368-0783571C6FB5}"/>
              </a:ext>
            </a:extLst>
          </p:cNvPr>
          <p:cNvSpPr txBox="1"/>
          <p:nvPr/>
        </p:nvSpPr>
        <p:spPr>
          <a:xfrm>
            <a:off x="457200" y="5143891"/>
            <a:ext cx="3733800" cy="1015663"/>
          </a:xfrm>
          <a:prstGeom prst="rect">
            <a:avLst/>
          </a:prstGeom>
          <a:noFill/>
        </p:spPr>
        <p:txBody>
          <a:bodyPr wrap="square" rtlCol="0">
            <a:spAutoFit/>
          </a:bodyPr>
          <a:lstStyle/>
          <a:p>
            <a:pPr algn="ctr"/>
            <a:r>
              <a:rPr lang="en-IN" sz="2000" dirty="0"/>
              <a:t>Enable SSH and Install XRDP for Remote Command Line and GUI access respectively. </a:t>
            </a:r>
          </a:p>
        </p:txBody>
      </p:sp>
    </p:spTree>
    <p:extLst>
      <p:ext uri="{BB962C8B-B14F-4D97-AF65-F5344CB8AC3E}">
        <p14:creationId xmlns:p14="http://schemas.microsoft.com/office/powerpoint/2010/main" val="590347805"/>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D948F-5725-42B9-B4EF-860ABDEB62F9}"/>
              </a:ext>
            </a:extLst>
          </p:cNvPr>
          <p:cNvSpPr>
            <a:spLocks noGrp="1"/>
          </p:cNvSpPr>
          <p:nvPr>
            <p:ph type="title"/>
          </p:nvPr>
        </p:nvSpPr>
        <p:spPr/>
        <p:txBody>
          <a:bodyPr/>
          <a:lstStyle/>
          <a:p>
            <a:r>
              <a:rPr lang="en-IN" dirty="0"/>
              <a:t>GPIO Pins</a:t>
            </a:r>
          </a:p>
        </p:txBody>
      </p:sp>
      <p:sp>
        <p:nvSpPr>
          <p:cNvPr id="4" name="Date Placeholder 3">
            <a:extLst>
              <a:ext uri="{FF2B5EF4-FFF2-40B4-BE49-F238E27FC236}">
                <a16:creationId xmlns:a16="http://schemas.microsoft.com/office/drawing/2014/main" id="{8AC34FD2-A95B-40C0-8754-8257D8AD0FE9}"/>
              </a:ext>
            </a:extLst>
          </p:cNvPr>
          <p:cNvSpPr>
            <a:spLocks noGrp="1"/>
          </p:cNvSpPr>
          <p:nvPr>
            <p:ph type="dt" sz="half" idx="10"/>
          </p:nvPr>
        </p:nvSpPr>
        <p:spPr/>
        <p:txBody>
          <a:bodyPr/>
          <a:lstStyle/>
          <a:p>
            <a:fld id="{43EB6444-05C2-4DB9-99E3-3024D2735779}" type="datetime3">
              <a:rPr lang="en-US" smtClean="0"/>
              <a:t>4 September 2021</a:t>
            </a:fld>
            <a:endParaRPr lang="en-US"/>
          </a:p>
        </p:txBody>
      </p:sp>
      <p:sp>
        <p:nvSpPr>
          <p:cNvPr id="5" name="Footer Placeholder 4">
            <a:extLst>
              <a:ext uri="{FF2B5EF4-FFF2-40B4-BE49-F238E27FC236}">
                <a16:creationId xmlns:a16="http://schemas.microsoft.com/office/drawing/2014/main" id="{53D48405-01C6-4F8D-AD3B-580F265F723A}"/>
              </a:ext>
            </a:extLst>
          </p:cNvPr>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a:extLst>
              <a:ext uri="{FF2B5EF4-FFF2-40B4-BE49-F238E27FC236}">
                <a16:creationId xmlns:a16="http://schemas.microsoft.com/office/drawing/2014/main" id="{B5B255E4-3671-4DDD-9EDD-D58F7174A1B8}"/>
              </a:ext>
            </a:extLst>
          </p:cNvPr>
          <p:cNvSpPr>
            <a:spLocks noGrp="1"/>
          </p:cNvSpPr>
          <p:nvPr>
            <p:ph type="sldNum" sz="quarter" idx="12"/>
          </p:nvPr>
        </p:nvSpPr>
        <p:spPr/>
        <p:txBody>
          <a:bodyPr/>
          <a:lstStyle/>
          <a:p>
            <a:fld id="{CD173756-56D4-480A-AE5D-4130879C57F5}" type="slidenum">
              <a:rPr lang="en-US" smtClean="0"/>
              <a:t>9</a:t>
            </a:fld>
            <a:endParaRPr lang="en-US"/>
          </a:p>
        </p:txBody>
      </p:sp>
      <p:pic>
        <p:nvPicPr>
          <p:cNvPr id="8" name="Picture 7">
            <a:extLst>
              <a:ext uri="{FF2B5EF4-FFF2-40B4-BE49-F238E27FC236}">
                <a16:creationId xmlns:a16="http://schemas.microsoft.com/office/drawing/2014/main" id="{7A27B79F-2AEB-4367-8FB0-F8C5CB24B76D}"/>
              </a:ext>
            </a:extLst>
          </p:cNvPr>
          <p:cNvPicPr>
            <a:picLocks noChangeAspect="1"/>
          </p:cNvPicPr>
          <p:nvPr/>
        </p:nvPicPr>
        <p:blipFill>
          <a:blip r:embed="rId2"/>
          <a:stretch>
            <a:fillRect/>
          </a:stretch>
        </p:blipFill>
        <p:spPr>
          <a:xfrm>
            <a:off x="152400" y="1981200"/>
            <a:ext cx="6159703" cy="4316146"/>
          </a:xfrm>
          <a:prstGeom prst="rect">
            <a:avLst/>
          </a:prstGeom>
        </p:spPr>
      </p:pic>
      <p:pic>
        <p:nvPicPr>
          <p:cNvPr id="7" name="Picture 6">
            <a:extLst>
              <a:ext uri="{FF2B5EF4-FFF2-40B4-BE49-F238E27FC236}">
                <a16:creationId xmlns:a16="http://schemas.microsoft.com/office/drawing/2014/main" id="{34470709-04CD-4753-8646-63F25C2A1B32}"/>
              </a:ext>
            </a:extLst>
          </p:cNvPr>
          <p:cNvPicPr>
            <a:picLocks noChangeAspect="1"/>
          </p:cNvPicPr>
          <p:nvPr/>
        </p:nvPicPr>
        <p:blipFill rotWithShape="1">
          <a:blip r:embed="rId3"/>
          <a:srcRect r="13513"/>
          <a:stretch/>
        </p:blipFill>
        <p:spPr>
          <a:xfrm>
            <a:off x="5698725" y="2590800"/>
            <a:ext cx="3292875" cy="3208443"/>
          </a:xfrm>
          <a:prstGeom prst="rect">
            <a:avLst/>
          </a:prstGeom>
        </p:spPr>
      </p:pic>
    </p:spTree>
    <p:extLst>
      <p:ext uri="{BB962C8B-B14F-4D97-AF65-F5344CB8AC3E}">
        <p14:creationId xmlns:p14="http://schemas.microsoft.com/office/powerpoint/2010/main" val="3025286662"/>
      </p:ext>
    </p:extLst>
  </p:cSld>
  <p:clrMapOvr>
    <a:masterClrMapping/>
  </p:clrMapOvr>
  <mc:AlternateContent xmlns:mc="http://schemas.openxmlformats.org/markup-compatibility/2006" xmlns:p14="http://schemas.microsoft.com/office/powerpoint/2010/main">
    <mc:Choice Requires="p14">
      <p:transition spd="slow" p14:dur="1600">
        <p14:prism dir="u" isContent="1" isInverted="1"/>
      </p:transition>
    </mc:Choice>
    <mc:Fallback xmlns="">
      <p:transition spd="slow">
        <p:fade/>
      </p:transition>
    </mc:Fallback>
  </mc:AlternateContent>
</p:sld>
</file>

<file path=ppt/theme/theme1.xml><?xml version="1.0" encoding="utf-8"?>
<a:theme xmlns:a="http://schemas.openxmlformats.org/drawingml/2006/main" name="MPST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MPSTME</Template>
  <TotalTime>0</TotalTime>
  <Words>1114</Words>
  <Application>Microsoft Office PowerPoint</Application>
  <PresentationFormat>On-screen Show (4:3)</PresentationFormat>
  <Paragraphs>118</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(Body)</vt:lpstr>
      <vt:lpstr>Times New Roman</vt:lpstr>
      <vt:lpstr>Wingdings</vt:lpstr>
      <vt:lpstr>MPSTME</vt:lpstr>
      <vt:lpstr>Technical Support</vt:lpstr>
      <vt:lpstr>Roadmap</vt:lpstr>
      <vt:lpstr>Introduction</vt:lpstr>
      <vt:lpstr> About the Organization </vt:lpstr>
      <vt:lpstr> About the Department </vt:lpstr>
      <vt:lpstr>Project Details</vt:lpstr>
      <vt:lpstr>Understanding Raspberry Pi 3 B+</vt:lpstr>
      <vt:lpstr>Connecting the Raspberry Pi</vt:lpstr>
      <vt:lpstr>GPIO Pins</vt:lpstr>
      <vt:lpstr>Part 1: Smart Lights (LEDs)</vt:lpstr>
      <vt:lpstr>PowerPoint Presentation</vt:lpstr>
      <vt:lpstr>Part 2: Face Detection (Camera Module)</vt:lpstr>
      <vt:lpstr>Haar-Cascade Methodology</vt:lpstr>
      <vt:lpstr>Part 3: Security System (PIR Motion Sensor)</vt:lpstr>
      <vt:lpstr>Part 4: Gyroscope System</vt:lpstr>
      <vt:lpstr>PowerPoint Presentation</vt:lpstr>
      <vt:lpstr>PowerPoint Presentation</vt:lpstr>
      <vt:lpstr>Learning and Experience</vt:lpstr>
      <vt:lpstr>Comments and Future Scope</vt:lpstr>
      <vt:lpstr>THANK YOU !</vt:lpstr>
      <vt:lpstr>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Dhirendra Mishra</dc:creator>
  <cp:lastModifiedBy>DHRUV PATHAK</cp:lastModifiedBy>
  <cp:revision>151</cp:revision>
  <dcterms:created xsi:type="dcterms:W3CDTF">2017-04-11T09:48:28Z</dcterms:created>
  <dcterms:modified xsi:type="dcterms:W3CDTF">2021-09-04T03:43:25Z</dcterms:modified>
</cp:coreProperties>
</file>

<file path=docProps/thumbnail.jpeg>
</file>